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9.xml" ContentType="application/vnd.openxmlformats-officedocument.drawingml.chart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charts/chart10.xml" ContentType="application/vnd.openxmlformats-officedocument.drawingml.chart+xml"/>
  <Override PartName="/ppt/notesSlides/notesSlide11.xml" ContentType="application/vnd.openxmlformats-officedocument.presentationml.notesSlid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2.xml" ContentType="application/vnd.openxmlformats-officedocument.presentationml.notesSlid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3.xml" ContentType="application/vnd.openxmlformats-officedocument.presentationml.notesSlid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7.xml" ContentType="application/vnd.openxmlformats-officedocument.drawingml.chart+xml"/>
  <Override PartName="/ppt/drawings/drawing1.xml" ContentType="application/vnd.openxmlformats-officedocument.drawingml.chartshapes+xml"/>
  <Override PartName="/ppt/charts/chart18.xml" ContentType="application/vnd.openxmlformats-officedocument.drawingml.chart+xml"/>
  <Override PartName="/ppt/drawings/drawing2.xml" ContentType="application/vnd.openxmlformats-officedocument.drawingml.chartshapes+xml"/>
  <Override PartName="/ppt/charts/chart19.xml" ContentType="application/vnd.openxmlformats-officedocument.drawingml.chart+xml"/>
  <Override PartName="/ppt/drawings/drawing3.xml" ContentType="application/vnd.openxmlformats-officedocument.drawingml.chartshapes+xml"/>
  <Override PartName="/ppt/charts/chart20.xml" ContentType="application/vnd.openxmlformats-officedocument.drawingml.chart+xml"/>
  <Override PartName="/ppt/drawings/drawing4.xml" ContentType="application/vnd.openxmlformats-officedocument.drawingml.chartshapes+xml"/>
  <Override PartName="/ppt/charts/chart21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22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5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7"/>
  </p:notesMasterIdLst>
  <p:sldIdLst>
    <p:sldId id="256" r:id="rId4"/>
    <p:sldId id="259" r:id="rId5"/>
    <p:sldId id="258" r:id="rId6"/>
    <p:sldId id="261" r:id="rId7"/>
    <p:sldId id="262" r:id="rId8"/>
    <p:sldId id="263" r:id="rId9"/>
    <p:sldId id="260" r:id="rId10"/>
    <p:sldId id="325" r:id="rId11"/>
    <p:sldId id="320" r:id="rId12"/>
    <p:sldId id="286" r:id="rId13"/>
    <p:sldId id="265" r:id="rId14"/>
    <p:sldId id="333" r:id="rId15"/>
    <p:sldId id="302" r:id="rId16"/>
    <p:sldId id="299" r:id="rId17"/>
    <p:sldId id="267" r:id="rId18"/>
    <p:sldId id="270" r:id="rId19"/>
    <p:sldId id="334" r:id="rId20"/>
    <p:sldId id="271" r:id="rId21"/>
    <p:sldId id="319" r:id="rId22"/>
    <p:sldId id="273" r:id="rId23"/>
    <p:sldId id="314" r:id="rId24"/>
    <p:sldId id="295" r:id="rId25"/>
    <p:sldId id="305" r:id="rId26"/>
    <p:sldId id="303" r:id="rId27"/>
    <p:sldId id="311" r:id="rId28"/>
    <p:sldId id="296" r:id="rId29"/>
    <p:sldId id="297" r:id="rId30"/>
    <p:sldId id="306" r:id="rId31"/>
    <p:sldId id="290" r:id="rId32"/>
    <p:sldId id="276" r:id="rId33"/>
    <p:sldId id="277" r:id="rId34"/>
    <p:sldId id="292" r:id="rId35"/>
    <p:sldId id="317" r:id="rId36"/>
    <p:sldId id="293" r:id="rId37"/>
    <p:sldId id="327" r:id="rId38"/>
    <p:sldId id="328" r:id="rId39"/>
    <p:sldId id="329" r:id="rId40"/>
    <p:sldId id="330" r:id="rId41"/>
    <p:sldId id="294" r:id="rId42"/>
    <p:sldId id="324" r:id="rId43"/>
    <p:sldId id="326" r:id="rId44"/>
    <p:sldId id="331" r:id="rId45"/>
    <p:sldId id="30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660"/>
  </p:normalViewPr>
  <p:slideViewPr>
    <p:cSldViewPr snapToGrid="0">
      <p:cViewPr varScale="1">
        <p:scale>
          <a:sx n="65" d="100"/>
          <a:sy n="65" d="100"/>
        </p:scale>
        <p:origin x="71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mfilipski\Dropbox\Mdrive\Conferences\YangonWorkshop\myTalk\Tables_For_Workshop_Talk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ithukyaw:Dropbox:SHARES:analysis:Mechanization:Table:mechanization%2021-9-2018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ocs\Myanmar\DryZone\READZ_data_analysis\Analysis\Mechanization\tables\170919_Mech_table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ltonbe\Documents\My%20documents\MSU\Workshops%20&amp;%20Conferences\Yangon-Sydney%20workshop\Presentation\Book1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../embeddings/oleObject1.bin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../embeddings/oleObject2.bin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../embeddings/oleObject3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ocs\Conferences\Agrifood_Indonesia2017\Talk\Tables_For_Talk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../embeddings/oleObject4.bin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PFANG\Dropbox%20(IFPRI)\Myanmar\SHARES\analysis\Maize%20and%20Pigeon%20Pea%20Production%20Economics\tables\Maize%20and%20Pigeon%20Pea%20Production%20Economics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ltonbe\Documents\My%20documents\MSU\1.SHAN\SHARES%20RETREAT\Graphs%20for%20donor%20presentation.xlsx" TargetMode="Externa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5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ocs\Conferences\Agrifood_Indonesia2017\Talk\Tables_For_Talk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mfilipski\Dropbox\Mdrive\Conferences\YangonWorkshop\myTalk\Tables_For_Workshop_Talk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mfilipski\Dropbox\Mdrive\Conferences\YangonWorkshop\myTalk\Tables_For_Workshop_Talk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mfilipski\Dropbox\Mdrive\Conferences\YangonWorkshop\myTalk\Tables_For_Workshop_Talk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ESD-24\Desktop\Aquaculture%20Survey%20Analysis\160714_Mech%20dummy%20tables%202_mtdw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ESD-24\Desktop\Aquaculture%20Survey%20Analysis\160714_Mech%20dummy%20tables_1_mtdw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8.7938378726650626E-2"/>
          <c:w val="0.96635250698510633"/>
          <c:h val="0.7389339960456747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5A4C-43FA-9B50-9AB6F61C1412}"/>
              </c:ext>
            </c:extLst>
          </c:dPt>
          <c:dLbls>
            <c:dLbl>
              <c:idx val="0"/>
              <c:layout>
                <c:manualLayout>
                  <c:x val="1.3764883506092857E-2"/>
                  <c:y val="-2.49603925739097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A4C-43FA-9B50-9AB6F61C1412}"/>
                </c:ext>
              </c:extLst>
            </c:dLbl>
            <c:dLbl>
              <c:idx val="1"/>
              <c:layout>
                <c:manualLayout>
                  <c:x val="2.1412041009477779E-2"/>
                  <c:y val="-2.24643533165188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A4C-43FA-9B50-9AB6F61C1412}"/>
                </c:ext>
              </c:extLst>
            </c:dLbl>
            <c:dLbl>
              <c:idx val="2"/>
              <c:layout>
                <c:manualLayout>
                  <c:x val="1.3764883506092857E-2"/>
                  <c:y val="-1.99683140591278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A4C-43FA-9B50-9AB6F61C1412}"/>
                </c:ext>
              </c:extLst>
            </c:dLbl>
            <c:dLbl>
              <c:idx val="3"/>
              <c:layout>
                <c:manualLayout>
                  <c:x val="1.5294315006769843E-2"/>
                  <c:y val="-2.2464353316518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A4C-43FA-9B50-9AB6F61C1412}"/>
                </c:ext>
              </c:extLst>
            </c:dLbl>
            <c:dLbl>
              <c:idx val="4"/>
              <c:layout>
                <c:manualLayout>
                  <c:x val="1.6823746507446825E-2"/>
                  <c:y val="-1.99683140591278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A4C-43FA-9B50-9AB6F61C14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Mig!$B$6:$B$10</c:f>
              <c:strCache>
                <c:ptCount val="5"/>
                <c:pt idx="0">
                  <c:v>All Surveys</c:v>
                </c:pt>
                <c:pt idx="1">
                  <c:v>Mon State</c:v>
                </c:pt>
                <c:pt idx="2">
                  <c:v>Delta Region</c:v>
                </c:pt>
                <c:pt idx="3">
                  <c:v>Dry Zone</c:v>
                </c:pt>
                <c:pt idx="4">
                  <c:v>Shan State</c:v>
                </c:pt>
              </c:strCache>
            </c:strRef>
          </c:cat>
          <c:val>
            <c:numRef>
              <c:f>Mig!$C$6:$C$10</c:f>
              <c:numCache>
                <c:formatCode>0%</c:formatCode>
                <c:ptCount val="5"/>
                <c:pt idx="0">
                  <c:v>0.32</c:v>
                </c:pt>
                <c:pt idx="1">
                  <c:v>0.49</c:v>
                </c:pt>
                <c:pt idx="2">
                  <c:v>0.16</c:v>
                </c:pt>
                <c:pt idx="3">
                  <c:v>0.3</c:v>
                </c:pt>
                <c:pt idx="4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A4C-43FA-9B50-9AB6F61C141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96335648"/>
        <c:axId val="396335320"/>
      </c:barChart>
      <c:catAx>
        <c:axId val="396335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6335320"/>
        <c:crosses val="autoZero"/>
        <c:auto val="1"/>
        <c:lblAlgn val="ctr"/>
        <c:lblOffset val="100"/>
        <c:noMultiLvlLbl val="0"/>
      </c:catAx>
      <c:valAx>
        <c:axId val="39633532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96335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'Graph 2.2'!$B$36</c:f>
              <c:strCache>
                <c:ptCount val="1"/>
                <c:pt idx="0">
                  <c:v>HH using rented machine</c:v>
                </c:pt>
              </c:strCache>
            </c:strRef>
          </c:tx>
          <c:invertIfNegative val="0"/>
          <c:cat>
            <c:multiLvlStrRef>
              <c:f>'Graph 2.2'!$C$33:$K$34</c:f>
              <c:multiLvlStrCache>
                <c:ptCount val="9"/>
                <c:lvl>
                  <c:pt idx="0">
                    <c:v>2007</c:v>
                  </c:pt>
                  <c:pt idx="1">
                    <c:v>2012</c:v>
                  </c:pt>
                  <c:pt idx="2">
                    <c:v>2017</c:v>
                  </c:pt>
                  <c:pt idx="3">
                    <c:v>2007</c:v>
                  </c:pt>
                  <c:pt idx="4">
                    <c:v>2012</c:v>
                  </c:pt>
                  <c:pt idx="5">
                    <c:v>2017</c:v>
                  </c:pt>
                  <c:pt idx="6">
                    <c:v>2007</c:v>
                  </c:pt>
                  <c:pt idx="7">
                    <c:v>2012</c:v>
                  </c:pt>
                  <c:pt idx="8">
                    <c:v>2017</c:v>
                  </c:pt>
                </c:lvl>
                <c:lvl>
                  <c:pt idx="0">
                    <c:v> 2 WT _x000d_in land preparation</c:v>
                  </c:pt>
                  <c:pt idx="3">
                    <c:v>4 WT _x000d_in land preparation</c:v>
                  </c:pt>
                  <c:pt idx="6">
                    <c:v>Machinery _x000d_in threshing</c:v>
                  </c:pt>
                </c:lvl>
              </c:multiLvlStrCache>
            </c:multiLvlStrRef>
          </c:cat>
          <c:val>
            <c:numRef>
              <c:f>'Graph 2.2'!$C$36:$K$36</c:f>
              <c:numCache>
                <c:formatCode>_-* #,##0_-;\-* #,##0_-;_-* "-"??_-;_-@_-</c:formatCode>
                <c:ptCount val="9"/>
                <c:pt idx="0">
                  <c:v>18.096329999999998</c:v>
                </c:pt>
                <c:pt idx="1">
                  <c:v>41.738480000000003</c:v>
                </c:pt>
                <c:pt idx="2">
                  <c:v>51.491999999999997</c:v>
                </c:pt>
                <c:pt idx="3">
                  <c:v>3.6436000000000002</c:v>
                </c:pt>
                <c:pt idx="4">
                  <c:v>10.279439999999999</c:v>
                </c:pt>
                <c:pt idx="5">
                  <c:v>34.729199999999999</c:v>
                </c:pt>
                <c:pt idx="6">
                  <c:v>17.82837</c:v>
                </c:pt>
                <c:pt idx="7">
                  <c:v>40.36290000000001</c:v>
                </c:pt>
                <c:pt idx="8">
                  <c:v>74.031599999999997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C9-4049-A523-0BD4EB96A61F}"/>
            </c:ext>
          </c:extLst>
        </c:ser>
        <c:ser>
          <c:idx val="1"/>
          <c:order val="1"/>
          <c:tx>
            <c:strRef>
              <c:f>'Graph 2.2'!$B$37</c:f>
              <c:strCache>
                <c:ptCount val="1"/>
                <c:pt idx="0">
                  <c:v>HH using own machine</c:v>
                </c:pt>
              </c:strCache>
            </c:strRef>
          </c:tx>
          <c:invertIfNegative val="0"/>
          <c:cat>
            <c:multiLvlStrRef>
              <c:f>'Graph 2.2'!$C$33:$K$34</c:f>
              <c:multiLvlStrCache>
                <c:ptCount val="9"/>
                <c:lvl>
                  <c:pt idx="0">
                    <c:v>2007</c:v>
                  </c:pt>
                  <c:pt idx="1">
                    <c:v>2012</c:v>
                  </c:pt>
                  <c:pt idx="2">
                    <c:v>2017</c:v>
                  </c:pt>
                  <c:pt idx="3">
                    <c:v>2007</c:v>
                  </c:pt>
                  <c:pt idx="4">
                    <c:v>2012</c:v>
                  </c:pt>
                  <c:pt idx="5">
                    <c:v>2017</c:v>
                  </c:pt>
                  <c:pt idx="6">
                    <c:v>2007</c:v>
                  </c:pt>
                  <c:pt idx="7">
                    <c:v>2012</c:v>
                  </c:pt>
                  <c:pt idx="8">
                    <c:v>2017</c:v>
                  </c:pt>
                </c:lvl>
                <c:lvl>
                  <c:pt idx="0">
                    <c:v> 2 WT _x000d_in land preparation</c:v>
                  </c:pt>
                  <c:pt idx="3">
                    <c:v>4 WT _x000d_in land preparation</c:v>
                  </c:pt>
                  <c:pt idx="6">
                    <c:v>Machinery _x000d_in threshing</c:v>
                  </c:pt>
                </c:lvl>
              </c:multiLvlStrCache>
            </c:multiLvlStrRef>
          </c:cat>
          <c:val>
            <c:numRef>
              <c:f>'Graph 2.2'!$C$37:$K$37</c:f>
              <c:numCache>
                <c:formatCode>_-* #,##0_-;\-* #,##0_-;_-* "-"??_-;_-@_-</c:formatCode>
                <c:ptCount val="9"/>
                <c:pt idx="0">
                  <c:v>7.8036700000000003</c:v>
                </c:pt>
                <c:pt idx="1">
                  <c:v>16.661519999999999</c:v>
                </c:pt>
                <c:pt idx="2">
                  <c:v>32.508000000000003</c:v>
                </c:pt>
                <c:pt idx="3">
                  <c:v>0.35639999999999999</c:v>
                </c:pt>
                <c:pt idx="4">
                  <c:v>0.52055999999999902</c:v>
                </c:pt>
                <c:pt idx="5">
                  <c:v>1.270799999999997</c:v>
                </c:pt>
                <c:pt idx="6">
                  <c:v>1.0716300000000021</c:v>
                </c:pt>
                <c:pt idx="7">
                  <c:v>1.137099999999992</c:v>
                </c:pt>
                <c:pt idx="8">
                  <c:v>2.3683999999999972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C9-4049-A523-0BD4EB96A6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73925728"/>
        <c:axId val="270310512"/>
      </c:barChart>
      <c:catAx>
        <c:axId val="2739257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70310512"/>
        <c:crosses val="autoZero"/>
        <c:auto val="1"/>
        <c:lblAlgn val="ctr"/>
        <c:lblOffset val="100"/>
        <c:noMultiLvlLbl val="0"/>
      </c:catAx>
      <c:valAx>
        <c:axId val="270310512"/>
        <c:scaling>
          <c:orientation val="minMax"/>
          <c:max val="1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% </a:t>
                </a:r>
                <a:r>
                  <a:rPr lang="en-US" dirty="0" smtClean="0"/>
                  <a:t>OF HH USING MACHINE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7.7310241613197071E-3"/>
              <c:y val="0.12216730315614187"/>
            </c:manualLayout>
          </c:layout>
          <c:overlay val="0"/>
        </c:title>
        <c:numFmt formatCode="_-* #,##0_-;\-* #,##0_-;_-* &quot;-&quot;??_-;_-@_-" sourceLinked="1"/>
        <c:majorTickMark val="out"/>
        <c:minorTickMark val="none"/>
        <c:tickLblPos val="nextTo"/>
        <c:crossAx val="273925728"/>
        <c:crosses val="autoZero"/>
        <c:crossBetween val="between"/>
        <c:majorUnit val="20"/>
      </c:valAx>
    </c:plotArea>
    <c:legend>
      <c:legendPos val="t"/>
      <c:layout>
        <c:manualLayout>
          <c:xMode val="edge"/>
          <c:yMode val="edge"/>
          <c:x val="0.16927149286486454"/>
          <c:y val="1.6231943826397442E-2"/>
          <c:w val="0.81789686696552011"/>
          <c:h val="8.1621754383423645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018549850763847"/>
          <c:y val="3.6598675972269214E-2"/>
          <c:w val="0.85547466086691992"/>
          <c:h val="0.83319871465448547"/>
        </c:manualLayout>
      </c:layout>
      <c:barChart>
        <c:barDir val="col"/>
        <c:grouping val="clustered"/>
        <c:varyColors val="0"/>
        <c:ser>
          <c:idx val="4"/>
          <c:order val="0"/>
          <c:tx>
            <c:strRef>
              <c:f>PctUsed!$K$79</c:f>
              <c:strCache>
                <c:ptCount val="1"/>
                <c:pt idx="0">
                  <c:v>T1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PctUsed!$L$75:$P$75</c:f>
              <c:strCache>
                <c:ptCount val="5"/>
                <c:pt idx="0">
                  <c:v>Any machine</c:v>
                </c:pt>
                <c:pt idx="1">
                  <c:v>2WT</c:v>
                </c:pt>
                <c:pt idx="2">
                  <c:v>4WT</c:v>
                </c:pt>
                <c:pt idx="3">
                  <c:v>Combine</c:v>
                </c:pt>
                <c:pt idx="4">
                  <c:v>Thresher</c:v>
                </c:pt>
              </c:strCache>
            </c:strRef>
          </c:cat>
          <c:val>
            <c:numRef>
              <c:f>PctUsed!$L$79:$P$79</c:f>
              <c:numCache>
                <c:formatCode>0%</c:formatCode>
                <c:ptCount val="5"/>
                <c:pt idx="0">
                  <c:v>0.8122866894197952</c:v>
                </c:pt>
                <c:pt idx="1">
                  <c:v>0.30034129692832767</c:v>
                </c:pt>
                <c:pt idx="2">
                  <c:v>0.4948805460750853</c:v>
                </c:pt>
                <c:pt idx="3">
                  <c:v>0.11262798634812286</c:v>
                </c:pt>
                <c:pt idx="4">
                  <c:v>0.41638225255972694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CA-4D24-8AB7-805711B04243}"/>
            </c:ext>
          </c:extLst>
        </c:ser>
        <c:ser>
          <c:idx val="5"/>
          <c:order val="1"/>
          <c:tx>
            <c:strRef>
              <c:f>PctUsed!$K$80</c:f>
              <c:strCache>
                <c:ptCount val="1"/>
                <c:pt idx="0">
                  <c:v>T2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PctUsed!$L$75:$P$75</c:f>
              <c:strCache>
                <c:ptCount val="5"/>
                <c:pt idx="0">
                  <c:v>Any machine</c:v>
                </c:pt>
                <c:pt idx="1">
                  <c:v>2WT</c:v>
                </c:pt>
                <c:pt idx="2">
                  <c:v>4WT</c:v>
                </c:pt>
                <c:pt idx="3">
                  <c:v>Combine</c:v>
                </c:pt>
                <c:pt idx="4">
                  <c:v>Thresher</c:v>
                </c:pt>
              </c:strCache>
            </c:strRef>
          </c:cat>
          <c:val>
            <c:numRef>
              <c:f>PctUsed!$L$80:$P$80</c:f>
              <c:numCache>
                <c:formatCode>0%</c:formatCode>
                <c:ptCount val="5"/>
                <c:pt idx="0">
                  <c:v>0.74904942965779464</c:v>
                </c:pt>
                <c:pt idx="1">
                  <c:v>0.27376425855513309</c:v>
                </c:pt>
                <c:pt idx="2">
                  <c:v>0.44106463878326996</c:v>
                </c:pt>
                <c:pt idx="3">
                  <c:v>0.12927756653992395</c:v>
                </c:pt>
                <c:pt idx="4">
                  <c:v>0.37262357414448671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CA-4D24-8AB7-805711B04243}"/>
            </c:ext>
          </c:extLst>
        </c:ser>
        <c:ser>
          <c:idx val="0"/>
          <c:order val="2"/>
          <c:tx>
            <c:strRef>
              <c:f>PctUsed!$K$81</c:f>
              <c:strCache>
                <c:ptCount val="1"/>
                <c:pt idx="0">
                  <c:v>T3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PctUsed!$L$75:$P$75</c:f>
              <c:strCache>
                <c:ptCount val="5"/>
                <c:pt idx="0">
                  <c:v>Any machine</c:v>
                </c:pt>
                <c:pt idx="1">
                  <c:v>2WT</c:v>
                </c:pt>
                <c:pt idx="2">
                  <c:v>4WT</c:v>
                </c:pt>
                <c:pt idx="3">
                  <c:v>Combine</c:v>
                </c:pt>
                <c:pt idx="4">
                  <c:v>Thresher</c:v>
                </c:pt>
              </c:strCache>
            </c:strRef>
          </c:cat>
          <c:val>
            <c:numRef>
              <c:f>PctUsed!$L$81:$P$81</c:f>
              <c:numCache>
                <c:formatCode>0%</c:formatCode>
                <c:ptCount val="5"/>
                <c:pt idx="0">
                  <c:v>0.79207920792079212</c:v>
                </c:pt>
                <c:pt idx="1">
                  <c:v>0.30033003300330036</c:v>
                </c:pt>
                <c:pt idx="2">
                  <c:v>0.45544554455445546</c:v>
                </c:pt>
                <c:pt idx="3">
                  <c:v>0.10561056105610561</c:v>
                </c:pt>
                <c:pt idx="4">
                  <c:v>0.24752475247524752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1CA-4D24-8AB7-805711B042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69309032"/>
        <c:axId val="369310344"/>
      </c:barChart>
      <c:catAx>
        <c:axId val="369309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9310344"/>
        <c:crosses val="autoZero"/>
        <c:auto val="1"/>
        <c:lblAlgn val="ctr"/>
        <c:lblOffset val="100"/>
        <c:noMultiLvlLbl val="0"/>
      </c:catAx>
      <c:valAx>
        <c:axId val="369310344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9309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3360997470015559"/>
          <c:y val="8.9455418926058392E-2"/>
          <c:w val="0.3000903727654432"/>
          <c:h val="6.353743279505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2857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96214573821301"/>
          <c:y val="7.5804923208960664E-2"/>
          <c:w val="0.79916283683768075"/>
          <c:h val="0.82549450974852689"/>
        </c:manualLayout>
      </c:layout>
      <c:barChart>
        <c:barDir val="col"/>
        <c:grouping val="clustered"/>
        <c:varyColors val="0"/>
        <c:ser>
          <c:idx val="0"/>
          <c:order val="0"/>
          <c:tx>
            <c:v>Mechanization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Sheet4!$C$1:$G$1</c:f>
              <c:strCache>
                <c:ptCount val="5"/>
                <c:pt idx="0">
                  <c:v>Landless</c:v>
                </c:pt>
                <c:pt idx="1">
                  <c:v>Tercile 1</c:v>
                </c:pt>
                <c:pt idx="2">
                  <c:v>Tercile 2</c:v>
                </c:pt>
                <c:pt idx="3">
                  <c:v>Tercile 3</c:v>
                </c:pt>
                <c:pt idx="4">
                  <c:v>All</c:v>
                </c:pt>
              </c:strCache>
            </c:strRef>
          </c:cat>
          <c:val>
            <c:numRef>
              <c:f>Sheet4!$C$3:$G$3</c:f>
              <c:numCache>
                <c:formatCode>General</c:formatCode>
                <c:ptCount val="5"/>
                <c:pt idx="0">
                  <c:v>-41</c:v>
                </c:pt>
                <c:pt idx="1">
                  <c:v>-12</c:v>
                </c:pt>
                <c:pt idx="2">
                  <c:v>19</c:v>
                </c:pt>
                <c:pt idx="3">
                  <c:v>83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CB-424F-B638-DC6E8E98427C}"/>
            </c:ext>
          </c:extLst>
        </c:ser>
        <c:ser>
          <c:idx val="1"/>
          <c:order val="1"/>
          <c:tx>
            <c:v>Remittances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Sheet4!$C$1:$G$1</c:f>
              <c:strCache>
                <c:ptCount val="5"/>
                <c:pt idx="0">
                  <c:v>Landless</c:v>
                </c:pt>
                <c:pt idx="1">
                  <c:v>Tercile 1</c:v>
                </c:pt>
                <c:pt idx="2">
                  <c:v>Tercile 2</c:v>
                </c:pt>
                <c:pt idx="3">
                  <c:v>Tercile 3</c:v>
                </c:pt>
                <c:pt idx="4">
                  <c:v>All</c:v>
                </c:pt>
              </c:strCache>
            </c:strRef>
          </c:cat>
          <c:val>
            <c:numRef>
              <c:f>Sheet4!$C$4:$G$4</c:f>
              <c:numCache>
                <c:formatCode>General</c:formatCode>
                <c:ptCount val="5"/>
                <c:pt idx="0">
                  <c:v>223</c:v>
                </c:pt>
                <c:pt idx="1">
                  <c:v>238</c:v>
                </c:pt>
                <c:pt idx="2">
                  <c:v>266</c:v>
                </c:pt>
                <c:pt idx="3">
                  <c:v>212</c:v>
                </c:pt>
                <c:pt idx="4">
                  <c:v>233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CB-424F-B638-DC6E8E9842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8539176"/>
        <c:axId val="488538848"/>
      </c:barChart>
      <c:lineChart>
        <c:grouping val="stacked"/>
        <c:varyColors val="0"/>
        <c:ser>
          <c:idx val="2"/>
          <c:order val="2"/>
          <c:tx>
            <c:v>Net income</c:v>
          </c:tx>
          <c:spPr>
            <a:ln w="28575" cap="rnd">
              <a:noFill/>
              <a:round/>
            </a:ln>
            <a:effectLst/>
          </c:spPr>
          <c:marker>
            <c:symbol val="x"/>
            <c:size val="14"/>
            <c:spPr>
              <a:noFill/>
              <a:ln w="28575">
                <a:solidFill>
                  <a:schemeClr val="accent3"/>
                </a:solidFill>
              </a:ln>
              <a:effectLst/>
            </c:spPr>
          </c:marker>
          <c:cat>
            <c:strRef>
              <c:f>Sheet4!$C$1:$G$1</c:f>
              <c:strCache>
                <c:ptCount val="5"/>
                <c:pt idx="0">
                  <c:v>Landless</c:v>
                </c:pt>
                <c:pt idx="1">
                  <c:v>Tercile 1</c:v>
                </c:pt>
                <c:pt idx="2">
                  <c:v>Tercile 2</c:v>
                </c:pt>
                <c:pt idx="3">
                  <c:v>Tercile 3</c:v>
                </c:pt>
                <c:pt idx="4">
                  <c:v>All</c:v>
                </c:pt>
              </c:strCache>
            </c:strRef>
          </c:cat>
          <c:val>
            <c:numRef>
              <c:f>Sheet4!$C$5:$G$5</c:f>
              <c:numCache>
                <c:formatCode>General</c:formatCode>
                <c:ptCount val="5"/>
                <c:pt idx="0">
                  <c:v>182</c:v>
                </c:pt>
                <c:pt idx="1">
                  <c:v>226</c:v>
                </c:pt>
                <c:pt idx="2">
                  <c:v>285</c:v>
                </c:pt>
                <c:pt idx="3">
                  <c:v>295</c:v>
                </c:pt>
                <c:pt idx="4">
                  <c:v>233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ACB-424F-B638-DC6E8E9842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8539176"/>
        <c:axId val="488538848"/>
      </c:lineChart>
      <c:catAx>
        <c:axId val="488539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8538848"/>
        <c:crosses val="autoZero"/>
        <c:auto val="1"/>
        <c:lblAlgn val="ctr"/>
        <c:lblOffset val="100"/>
        <c:noMultiLvlLbl val="0"/>
      </c:catAx>
      <c:valAx>
        <c:axId val="48853884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 smtClean="0"/>
                  <a:t>Income ($/HH)</a:t>
                </a:r>
                <a:endParaRPr lang="en-US" b="1" dirty="0"/>
              </a:p>
            </c:rich>
          </c:tx>
          <c:layout>
            <c:manualLayout>
              <c:xMode val="edge"/>
              <c:yMode val="edge"/>
              <c:x val="1.9242745213634484E-2"/>
              <c:y val="0.170550524192070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8539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353287913222323"/>
          <c:y val="3.8286385914250494E-2"/>
          <c:w val="0.78214743282268018"/>
          <c:h val="7.25823887772613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200" b="1" dirty="0" smtClean="0"/>
              <a:t>%</a:t>
            </a:r>
            <a:r>
              <a:rPr lang="en-US" sz="2200" b="1" baseline="0" dirty="0" smtClean="0"/>
              <a:t> of g</a:t>
            </a:r>
            <a:r>
              <a:rPr lang="en-US" sz="2200" b="1" dirty="0" smtClean="0"/>
              <a:t>rowers using improved paddy variety</a:t>
            </a:r>
            <a:endParaRPr lang="en-US" sz="2200" b="1" dirty="0"/>
          </a:p>
        </c:rich>
      </c:tx>
      <c:layout>
        <c:manualLayout>
          <c:xMode val="edge"/>
          <c:yMode val="edge"/>
          <c:x val="0.1070700052937588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8715162176429283E-2"/>
          <c:y val="0.19471379959916119"/>
          <c:w val="0.86602841712093681"/>
          <c:h val="0.670005028029965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Sheet3!$J$10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Sheet3!$K$9:$L$9</c:f>
              <c:strCache>
                <c:ptCount val="2"/>
                <c:pt idx="0">
                  <c:v>Monsoon</c:v>
                </c:pt>
                <c:pt idx="1">
                  <c:v>Dry season</c:v>
                </c:pt>
              </c:strCache>
            </c:strRef>
          </c:cat>
          <c:val>
            <c:numRef>
              <c:f>Sheet3!$K$10:$L$10</c:f>
              <c:numCache>
                <c:formatCode>0</c:formatCode>
                <c:ptCount val="2"/>
                <c:pt idx="0">
                  <c:v>17.930000000000007</c:v>
                </c:pt>
                <c:pt idx="1">
                  <c:v>20.090000000000003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A8-42E9-A169-EECF5EE355D7}"/>
            </c:ext>
          </c:extLst>
        </c:ser>
        <c:ser>
          <c:idx val="1"/>
          <c:order val="1"/>
          <c:tx>
            <c:strRef>
              <c:f>Sheet3!$J$11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Sheet3!$K$9:$L$9</c:f>
              <c:strCache>
                <c:ptCount val="2"/>
                <c:pt idx="0">
                  <c:v>Monsoon</c:v>
                </c:pt>
                <c:pt idx="1">
                  <c:v>Dry season</c:v>
                </c:pt>
              </c:strCache>
            </c:strRef>
          </c:cat>
          <c:val>
            <c:numRef>
              <c:f>Sheet3!$K$11:$L$11</c:f>
              <c:numCache>
                <c:formatCode>0</c:formatCode>
                <c:ptCount val="2"/>
                <c:pt idx="0">
                  <c:v>19.340000000000003</c:v>
                </c:pt>
                <c:pt idx="1">
                  <c:v>30.269999999999996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A8-42E9-A169-EECF5EE355D7}"/>
            </c:ext>
          </c:extLst>
        </c:ser>
        <c:ser>
          <c:idx val="2"/>
          <c:order val="2"/>
          <c:tx>
            <c:strRef>
              <c:f>Sheet3!$J$12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Sheet3!$K$9:$L$9</c:f>
              <c:strCache>
                <c:ptCount val="2"/>
                <c:pt idx="0">
                  <c:v>Monsoon</c:v>
                </c:pt>
                <c:pt idx="1">
                  <c:v>Dry season</c:v>
                </c:pt>
              </c:strCache>
            </c:strRef>
          </c:cat>
          <c:val>
            <c:numRef>
              <c:f>Sheet3!$K$12:$L$12</c:f>
              <c:numCache>
                <c:formatCode>0</c:formatCode>
                <c:ptCount val="2"/>
                <c:pt idx="0">
                  <c:v>16.230000000000004</c:v>
                </c:pt>
                <c:pt idx="1">
                  <c:v>36.96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7A8-42E9-A169-EECF5EE355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4568768"/>
        <c:axId val="254569328"/>
      </c:barChart>
      <c:catAx>
        <c:axId val="254568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4569328"/>
        <c:crosses val="autoZero"/>
        <c:auto val="1"/>
        <c:lblAlgn val="ctr"/>
        <c:lblOffset val="100"/>
        <c:noMultiLvlLbl val="0"/>
      </c:catAx>
      <c:valAx>
        <c:axId val="254569328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254568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022282319368215"/>
          <c:y val="0.21645567127143048"/>
          <c:w val="0.51684458913789622"/>
          <c:h val="7.8125546806649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200" b="1" dirty="0"/>
              <a:t>Paddy yield </a:t>
            </a:r>
            <a:r>
              <a:rPr lang="en-US" sz="2200" b="1" dirty="0" smtClean="0"/>
              <a:t>(t/ha)</a:t>
            </a:r>
            <a:endParaRPr lang="en-US" sz="2200" b="1" dirty="0"/>
          </a:p>
        </c:rich>
      </c:tx>
      <c:layout>
        <c:manualLayout>
          <c:xMode val="edge"/>
          <c:yMode val="edge"/>
          <c:x val="0.22680088863708944"/>
          <c:y val="3.9753357132524139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7693093913287909E-2"/>
          <c:y val="0.14027343772099715"/>
          <c:w val="0.94461381217342422"/>
          <c:h val="0.705455223500613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Sheet4!$A$2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2.4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A46-4582-866C-23DCF7788AF5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3.4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A46-4582-866C-23DCF7788A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Sheet4!$B$1:$C$1</c:f>
              <c:strCache>
                <c:ptCount val="2"/>
                <c:pt idx="0">
                  <c:v>Monsoon</c:v>
                </c:pt>
                <c:pt idx="1">
                  <c:v>Dry season</c:v>
                </c:pt>
              </c:strCache>
            </c:strRef>
          </c:cat>
          <c:val>
            <c:numRef>
              <c:f>Sheet4!$B$2:$C$2</c:f>
              <c:numCache>
                <c:formatCode>0</c:formatCode>
                <c:ptCount val="2"/>
                <c:pt idx="0">
                  <c:v>46.341799999999999</c:v>
                </c:pt>
                <c:pt idx="1">
                  <c:v>65.955680000000001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84-456A-BDAC-CEFB314F58AF}"/>
            </c:ext>
          </c:extLst>
        </c:ser>
        <c:ser>
          <c:idx val="1"/>
          <c:order val="1"/>
          <c:tx>
            <c:strRef>
              <c:f>Sheet4!$A$3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2.5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A46-4582-866C-23DCF7788AF5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3.6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A46-4582-866C-23DCF7788A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Sheet4!$B$1:$C$1</c:f>
              <c:strCache>
                <c:ptCount val="2"/>
                <c:pt idx="0">
                  <c:v>Monsoon</c:v>
                </c:pt>
                <c:pt idx="1">
                  <c:v>Dry season</c:v>
                </c:pt>
              </c:strCache>
            </c:strRef>
          </c:cat>
          <c:val>
            <c:numRef>
              <c:f>Sheet4!$B$3:$C$3</c:f>
              <c:numCache>
                <c:formatCode>0</c:formatCode>
                <c:ptCount val="2"/>
                <c:pt idx="0">
                  <c:v>48.39537</c:v>
                </c:pt>
                <c:pt idx="1">
                  <c:v>69.999049999999997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84-456A-BDAC-CEFB314F58AF}"/>
            </c:ext>
          </c:extLst>
        </c:ser>
        <c:ser>
          <c:idx val="2"/>
          <c:order val="2"/>
          <c:tx>
            <c:strRef>
              <c:f>Sheet4!$A$4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2.4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A46-4582-866C-23DCF7788AF5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3.8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A46-4582-866C-23DCF7788A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Sheet4!$B$1:$C$1</c:f>
              <c:strCache>
                <c:ptCount val="2"/>
                <c:pt idx="0">
                  <c:v>Monsoon</c:v>
                </c:pt>
                <c:pt idx="1">
                  <c:v>Dry season</c:v>
                </c:pt>
              </c:strCache>
            </c:strRef>
          </c:cat>
          <c:val>
            <c:numRef>
              <c:f>Sheet4!$B$4:$C$4</c:f>
              <c:numCache>
                <c:formatCode>0</c:formatCode>
                <c:ptCount val="2"/>
                <c:pt idx="0">
                  <c:v>46.933</c:v>
                </c:pt>
                <c:pt idx="1">
                  <c:v>74.009659999999997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F84-456A-BDAC-CEFB314F58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3282016"/>
        <c:axId val="303282576"/>
      </c:barChart>
      <c:catAx>
        <c:axId val="303282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3282576"/>
        <c:crosses val="autoZero"/>
        <c:auto val="1"/>
        <c:lblAlgn val="ctr"/>
        <c:lblOffset val="100"/>
        <c:noMultiLvlLbl val="0"/>
      </c:catAx>
      <c:valAx>
        <c:axId val="303282576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303282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8385050566162208E-2"/>
          <c:y val="0.20948117567610697"/>
          <c:w val="0.4703510053357588"/>
          <c:h val="8.49099095156998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200" b="1" dirty="0" smtClean="0"/>
              <a:t>Yield</a:t>
            </a:r>
            <a:r>
              <a:rPr lang="en-US" sz="2200" b="1" baseline="0" dirty="0" smtClean="0"/>
              <a:t> per ha (t)</a:t>
            </a:r>
            <a:endParaRPr lang="en-US" sz="2200" b="1" dirty="0"/>
          </a:p>
        </c:rich>
      </c:tx>
      <c:layout>
        <c:manualLayout>
          <c:xMode val="edge"/>
          <c:yMode val="edge"/>
          <c:x val="0.3924767565716297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9891205802357207E-2"/>
          <c:y val="5.0925925925925923E-2"/>
          <c:w val="0.92021758839528556"/>
          <c:h val="0.751912811656263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Sheet1!$A$12</c:f>
              <c:strCache>
                <c:ptCount val="1"/>
                <c:pt idx="0">
                  <c:v>2007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Sheet1!$B$11:$E$11</c:f>
              <c:strCache>
                <c:ptCount val="4"/>
                <c:pt idx="0">
                  <c:v>Paddy</c:v>
                </c:pt>
                <c:pt idx="1">
                  <c:v>Groundnut</c:v>
                </c:pt>
                <c:pt idx="2">
                  <c:v>Sesame</c:v>
                </c:pt>
                <c:pt idx="3">
                  <c:v>Greengram</c:v>
                </c:pt>
              </c:strCache>
            </c:strRef>
          </c:cat>
          <c:val>
            <c:numRef>
              <c:f>Sheet1!$B$12:$E$12</c:f>
              <c:numCache>
                <c:formatCode>0.0</c:formatCode>
                <c:ptCount val="4"/>
                <c:pt idx="0">
                  <c:v>2.8908879999999999</c:v>
                </c:pt>
                <c:pt idx="1">
                  <c:v>0.81658200000000014</c:v>
                </c:pt>
                <c:pt idx="2">
                  <c:v>0.54</c:v>
                </c:pt>
                <c:pt idx="3">
                  <c:v>0.9692280000000002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FA-4F01-8F86-E112C538C1BC}"/>
            </c:ext>
          </c:extLst>
        </c:ser>
        <c:ser>
          <c:idx val="1"/>
          <c:order val="1"/>
          <c:tx>
            <c:strRef>
              <c:f>Sheet1!$A$13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Sheet1!$B$11:$E$11</c:f>
              <c:strCache>
                <c:ptCount val="4"/>
                <c:pt idx="0">
                  <c:v>Paddy</c:v>
                </c:pt>
                <c:pt idx="1">
                  <c:v>Groundnut</c:v>
                </c:pt>
                <c:pt idx="2">
                  <c:v>Sesame</c:v>
                </c:pt>
                <c:pt idx="3">
                  <c:v>Greengram</c:v>
                </c:pt>
              </c:strCache>
            </c:strRef>
          </c:cat>
          <c:val>
            <c:numRef>
              <c:f>Sheet1!$B$13:$E$13</c:f>
              <c:numCache>
                <c:formatCode>0.0</c:formatCode>
                <c:ptCount val="4"/>
                <c:pt idx="0">
                  <c:v>2.9941339999999999</c:v>
                </c:pt>
                <c:pt idx="1">
                  <c:v>0.78842400000000001</c:v>
                </c:pt>
                <c:pt idx="2">
                  <c:v>0.48</c:v>
                </c:pt>
                <c:pt idx="3">
                  <c:v>0.80769000000000002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FA-4F01-8F86-E112C538C1BC}"/>
            </c:ext>
          </c:extLst>
        </c:ser>
        <c:ser>
          <c:idx val="2"/>
          <c:order val="2"/>
          <c:tx>
            <c:strRef>
              <c:f>Sheet1!$A$14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Sheet1!$B$11:$E$11</c:f>
              <c:strCache>
                <c:ptCount val="4"/>
                <c:pt idx="0">
                  <c:v>Paddy</c:v>
                </c:pt>
                <c:pt idx="1">
                  <c:v>Groundnut</c:v>
                </c:pt>
                <c:pt idx="2">
                  <c:v>Sesame</c:v>
                </c:pt>
                <c:pt idx="3">
                  <c:v>Greengram</c:v>
                </c:pt>
              </c:strCache>
            </c:strRef>
          </c:cat>
          <c:val>
            <c:numRef>
              <c:f>Sheet1!$B$14:$E$14</c:f>
              <c:numCache>
                <c:formatCode>0.0</c:formatCode>
                <c:ptCount val="4"/>
                <c:pt idx="0">
                  <c:v>3.2006260000000002</c:v>
                </c:pt>
                <c:pt idx="1">
                  <c:v>0.76026600000000011</c:v>
                </c:pt>
                <c:pt idx="2">
                  <c:v>0.48</c:v>
                </c:pt>
                <c:pt idx="3">
                  <c:v>0.64615200000000017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FA-4F01-8F86-E112C538C1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0215176"/>
        <c:axId val="490214848"/>
      </c:barChart>
      <c:catAx>
        <c:axId val="490215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214848"/>
        <c:crosses val="autoZero"/>
        <c:auto val="1"/>
        <c:lblAlgn val="ctr"/>
        <c:lblOffset val="100"/>
        <c:noMultiLvlLbl val="0"/>
      </c:catAx>
      <c:valAx>
        <c:axId val="490214848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90215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6423563761931991"/>
          <c:y val="0.18252481815195329"/>
          <c:w val="0.53180536004926759"/>
          <c:h val="7.8125546806649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200" b="1" dirty="0" smtClean="0"/>
              <a:t>%</a:t>
            </a:r>
            <a:r>
              <a:rPr lang="en-US" sz="2200" b="1" baseline="0" dirty="0" smtClean="0"/>
              <a:t> of growers using improved variety</a:t>
            </a:r>
            <a:endParaRPr lang="en-US" sz="22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7607154526026934E-2"/>
          <c:y val="0.18824367822992746"/>
          <c:w val="0.92832928859279951"/>
          <c:h val="0.654491106456968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Sheet1!$A$17</c:f>
              <c:strCache>
                <c:ptCount val="1"/>
                <c:pt idx="0">
                  <c:v>2007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Sheet1!$B$16:$E$16</c:f>
              <c:strCache>
                <c:ptCount val="4"/>
                <c:pt idx="0">
                  <c:v>Paddy</c:v>
                </c:pt>
                <c:pt idx="1">
                  <c:v>Groundnut</c:v>
                </c:pt>
                <c:pt idx="2">
                  <c:v>Sesame</c:v>
                </c:pt>
                <c:pt idx="3">
                  <c:v>Greengram</c:v>
                </c:pt>
              </c:strCache>
            </c:strRef>
          </c:cat>
          <c:val>
            <c:numRef>
              <c:f>Sheet1!$B$17:$E$17</c:f>
              <c:numCache>
                <c:formatCode>0</c:formatCode>
                <c:ptCount val="4"/>
                <c:pt idx="0">
                  <c:v>23</c:v>
                </c:pt>
                <c:pt idx="1">
                  <c:v>8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42-4441-9E9F-42159DB32E3F}"/>
            </c:ext>
          </c:extLst>
        </c:ser>
        <c:ser>
          <c:idx val="1"/>
          <c:order val="1"/>
          <c:tx>
            <c:strRef>
              <c:f>Sheet1!$A$18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Sheet1!$B$16:$E$16</c:f>
              <c:strCache>
                <c:ptCount val="4"/>
                <c:pt idx="0">
                  <c:v>Paddy</c:v>
                </c:pt>
                <c:pt idx="1">
                  <c:v>Groundnut</c:v>
                </c:pt>
                <c:pt idx="2">
                  <c:v>Sesame</c:v>
                </c:pt>
                <c:pt idx="3">
                  <c:v>Greengram</c:v>
                </c:pt>
              </c:strCache>
            </c:strRef>
          </c:cat>
          <c:val>
            <c:numRef>
              <c:f>Sheet1!$B$18:$E$18</c:f>
              <c:numCache>
                <c:formatCode>0</c:formatCode>
                <c:ptCount val="4"/>
                <c:pt idx="0">
                  <c:v>33</c:v>
                </c:pt>
                <c:pt idx="1">
                  <c:v>10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42-4441-9E9F-42159DB32E3F}"/>
            </c:ext>
          </c:extLst>
        </c:ser>
        <c:ser>
          <c:idx val="2"/>
          <c:order val="2"/>
          <c:tx>
            <c:strRef>
              <c:f>Sheet1!$A$19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Sheet1!$B$16:$E$16</c:f>
              <c:strCache>
                <c:ptCount val="4"/>
                <c:pt idx="0">
                  <c:v>Paddy</c:v>
                </c:pt>
                <c:pt idx="1">
                  <c:v>Groundnut</c:v>
                </c:pt>
                <c:pt idx="2">
                  <c:v>Sesame</c:v>
                </c:pt>
                <c:pt idx="3">
                  <c:v>Greengram</c:v>
                </c:pt>
              </c:strCache>
            </c:strRef>
          </c:cat>
          <c:val>
            <c:numRef>
              <c:f>Sheet1!$B$19:$E$19</c:f>
              <c:numCache>
                <c:formatCode>0</c:formatCode>
                <c:ptCount val="4"/>
                <c:pt idx="0">
                  <c:v>42</c:v>
                </c:pt>
                <c:pt idx="1">
                  <c:v>12</c:v>
                </c:pt>
                <c:pt idx="2">
                  <c:v>23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542-4441-9E9F-42159DB32E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7969664"/>
        <c:axId val="487970976"/>
      </c:barChart>
      <c:catAx>
        <c:axId val="487969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7970976"/>
        <c:crosses val="autoZero"/>
        <c:auto val="1"/>
        <c:lblAlgn val="ctr"/>
        <c:lblOffset val="100"/>
        <c:noMultiLvlLbl val="0"/>
      </c:catAx>
      <c:valAx>
        <c:axId val="487970976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487969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389359380508978"/>
          <c:y val="0.18593918492981457"/>
          <c:w val="0.53780525616447428"/>
          <c:h val="7.8125546806649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4571741032370954E-2"/>
          <c:y val="5.1400554097404488E-2"/>
          <c:w val="0.89023337707786532"/>
          <c:h val="0.905139161306985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'[GM for Ame 4 crops.xlsx]sesame'!$E$16</c:f>
              <c:strCache>
                <c:ptCount val="1"/>
                <c:pt idx="0">
                  <c:v>Gross margins</c:v>
                </c:pt>
              </c:strCache>
            </c:strRef>
          </c:tx>
          <c:invertIfNegative val="0"/>
          <c:val>
            <c:numRef>
              <c:f>'[GM for Ame 4 crops.xlsx]sesame'!$E$17:$E$454</c:f>
              <c:numCache>
                <c:formatCode>General</c:formatCode>
                <c:ptCount val="438"/>
                <c:pt idx="0">
                  <c:v>-167.1645588235294</c:v>
                </c:pt>
                <c:pt idx="1">
                  <c:v>-166.12742647058823</c:v>
                </c:pt>
                <c:pt idx="2">
                  <c:v>-165.21352941176471</c:v>
                </c:pt>
                <c:pt idx="3">
                  <c:v>-161.69022058823529</c:v>
                </c:pt>
                <c:pt idx="4">
                  <c:v>-158.32161764705882</c:v>
                </c:pt>
                <c:pt idx="5">
                  <c:v>-156.43382352941177</c:v>
                </c:pt>
                <c:pt idx="6">
                  <c:v>-155.83639705882354</c:v>
                </c:pt>
                <c:pt idx="7">
                  <c:v>-152.32073529411767</c:v>
                </c:pt>
                <c:pt idx="8">
                  <c:v>-152.09720588235294</c:v>
                </c:pt>
                <c:pt idx="9">
                  <c:v>-150.36764705882354</c:v>
                </c:pt>
                <c:pt idx="10">
                  <c:v>-142.78522058823529</c:v>
                </c:pt>
                <c:pt idx="11">
                  <c:v>-138.60294117647058</c:v>
                </c:pt>
                <c:pt idx="12">
                  <c:v>-138.46507352941177</c:v>
                </c:pt>
                <c:pt idx="13">
                  <c:v>-133.35536764705881</c:v>
                </c:pt>
                <c:pt idx="14">
                  <c:v>-133.31801470588235</c:v>
                </c:pt>
                <c:pt idx="15">
                  <c:v>-130.14705882352942</c:v>
                </c:pt>
                <c:pt idx="16">
                  <c:v>-124.41088235294117</c:v>
                </c:pt>
                <c:pt idx="17">
                  <c:v>-123.52941176470588</c:v>
                </c:pt>
                <c:pt idx="18">
                  <c:v>-121.89205882352942</c:v>
                </c:pt>
                <c:pt idx="19">
                  <c:v>-119.25036764705882</c:v>
                </c:pt>
                <c:pt idx="20">
                  <c:v>-116.68889705882353</c:v>
                </c:pt>
                <c:pt idx="21">
                  <c:v>-114.21566176470587</c:v>
                </c:pt>
                <c:pt idx="22">
                  <c:v>-113.60294117647059</c:v>
                </c:pt>
                <c:pt idx="23">
                  <c:v>-112.73286764705884</c:v>
                </c:pt>
                <c:pt idx="24">
                  <c:v>-111.67279411764706</c:v>
                </c:pt>
                <c:pt idx="25">
                  <c:v>-111.67279411764706</c:v>
                </c:pt>
                <c:pt idx="26">
                  <c:v>-111.39301470588235</c:v>
                </c:pt>
                <c:pt idx="27">
                  <c:v>-110.4422794117647</c:v>
                </c:pt>
                <c:pt idx="28">
                  <c:v>-106.99882352941177</c:v>
                </c:pt>
                <c:pt idx="29">
                  <c:v>-105.94360294117647</c:v>
                </c:pt>
                <c:pt idx="30">
                  <c:v>-105.55970588235294</c:v>
                </c:pt>
                <c:pt idx="31">
                  <c:v>-104.0172794117647</c:v>
                </c:pt>
                <c:pt idx="32">
                  <c:v>-103.33639705882354</c:v>
                </c:pt>
                <c:pt idx="33">
                  <c:v>-99.44852941176471</c:v>
                </c:pt>
                <c:pt idx="34">
                  <c:v>-97.42647058823529</c:v>
                </c:pt>
                <c:pt idx="35">
                  <c:v>-96.321617647058815</c:v>
                </c:pt>
                <c:pt idx="36">
                  <c:v>-94.853161764705888</c:v>
                </c:pt>
                <c:pt idx="37">
                  <c:v>-94.232500000000002</c:v>
                </c:pt>
                <c:pt idx="38">
                  <c:v>-94.126985294117645</c:v>
                </c:pt>
                <c:pt idx="39">
                  <c:v>-92.141544117647058</c:v>
                </c:pt>
                <c:pt idx="40">
                  <c:v>-92.072647058823534</c:v>
                </c:pt>
                <c:pt idx="41">
                  <c:v>-90.762867647058826</c:v>
                </c:pt>
                <c:pt idx="42">
                  <c:v>-90.07352941176471</c:v>
                </c:pt>
                <c:pt idx="43">
                  <c:v>-89.629779411764702</c:v>
                </c:pt>
                <c:pt idx="44">
                  <c:v>-89.215661764705885</c:v>
                </c:pt>
                <c:pt idx="45">
                  <c:v>-86.067720588235304</c:v>
                </c:pt>
                <c:pt idx="46">
                  <c:v>-85.46875</c:v>
                </c:pt>
                <c:pt idx="47">
                  <c:v>-84.420955882352942</c:v>
                </c:pt>
                <c:pt idx="48">
                  <c:v>-83.026985294117651</c:v>
                </c:pt>
                <c:pt idx="49">
                  <c:v>-80.478382352941182</c:v>
                </c:pt>
                <c:pt idx="50">
                  <c:v>-78.82352941176471</c:v>
                </c:pt>
                <c:pt idx="51">
                  <c:v>-76.957867647058819</c:v>
                </c:pt>
                <c:pt idx="52">
                  <c:v>-75.892867647058821</c:v>
                </c:pt>
                <c:pt idx="53">
                  <c:v>-75.660073529411761</c:v>
                </c:pt>
                <c:pt idx="54">
                  <c:v>-74.852941176470594</c:v>
                </c:pt>
                <c:pt idx="55">
                  <c:v>-74.586397058823536</c:v>
                </c:pt>
                <c:pt idx="56">
                  <c:v>-73.598382352941172</c:v>
                </c:pt>
                <c:pt idx="57">
                  <c:v>-72.904426470588234</c:v>
                </c:pt>
                <c:pt idx="58">
                  <c:v>-72.610301470588226</c:v>
                </c:pt>
                <c:pt idx="59">
                  <c:v>-72.08866176470589</c:v>
                </c:pt>
                <c:pt idx="60">
                  <c:v>-71.593132352941183</c:v>
                </c:pt>
                <c:pt idx="61">
                  <c:v>-71.568632352941179</c:v>
                </c:pt>
                <c:pt idx="62">
                  <c:v>-70.358455882352942</c:v>
                </c:pt>
                <c:pt idx="63">
                  <c:v>-69.733470588235292</c:v>
                </c:pt>
                <c:pt idx="64">
                  <c:v>-69.53125</c:v>
                </c:pt>
                <c:pt idx="65">
                  <c:v>-68.627448529411765</c:v>
                </c:pt>
                <c:pt idx="66">
                  <c:v>-68.523154411764708</c:v>
                </c:pt>
                <c:pt idx="67">
                  <c:v>-68.129588235294122</c:v>
                </c:pt>
                <c:pt idx="68">
                  <c:v>-67.647058823529406</c:v>
                </c:pt>
                <c:pt idx="69">
                  <c:v>-66.966911764705884</c:v>
                </c:pt>
                <c:pt idx="70">
                  <c:v>-65.441176470588232</c:v>
                </c:pt>
                <c:pt idx="71">
                  <c:v>-63.295941176470585</c:v>
                </c:pt>
                <c:pt idx="72">
                  <c:v>-62.787227941176475</c:v>
                </c:pt>
                <c:pt idx="73">
                  <c:v>-62.745102941176469</c:v>
                </c:pt>
                <c:pt idx="74">
                  <c:v>-62.44705882352941</c:v>
                </c:pt>
                <c:pt idx="75">
                  <c:v>-61.318750000000001</c:v>
                </c:pt>
                <c:pt idx="76">
                  <c:v>-61.286764705882355</c:v>
                </c:pt>
                <c:pt idx="77">
                  <c:v>-60.643389705882349</c:v>
                </c:pt>
                <c:pt idx="78">
                  <c:v>-59.558830882352936</c:v>
                </c:pt>
                <c:pt idx="79">
                  <c:v>-58.946080882352938</c:v>
                </c:pt>
                <c:pt idx="80">
                  <c:v>-58.923485294117647</c:v>
                </c:pt>
                <c:pt idx="81">
                  <c:v>-58.455889705882349</c:v>
                </c:pt>
                <c:pt idx="82">
                  <c:v>-58.333338235294114</c:v>
                </c:pt>
                <c:pt idx="83">
                  <c:v>-57.720595588235291</c:v>
                </c:pt>
                <c:pt idx="84">
                  <c:v>-56.797794117647058</c:v>
                </c:pt>
                <c:pt idx="85">
                  <c:v>-54.852948529411762</c:v>
                </c:pt>
                <c:pt idx="86">
                  <c:v>-53.976720588235288</c:v>
                </c:pt>
                <c:pt idx="87">
                  <c:v>-52.23688235294118</c:v>
                </c:pt>
                <c:pt idx="88">
                  <c:v>-51.714816176470585</c:v>
                </c:pt>
                <c:pt idx="89">
                  <c:v>-51.117573529411757</c:v>
                </c:pt>
                <c:pt idx="90">
                  <c:v>-50.659477941176469</c:v>
                </c:pt>
                <c:pt idx="91">
                  <c:v>-50.557470588235297</c:v>
                </c:pt>
                <c:pt idx="92">
                  <c:v>-48.288147058823533</c:v>
                </c:pt>
                <c:pt idx="93">
                  <c:v>-47.65425735294118</c:v>
                </c:pt>
                <c:pt idx="94">
                  <c:v>-46.732536764705884</c:v>
                </c:pt>
                <c:pt idx="95">
                  <c:v>-46.530330882352942</c:v>
                </c:pt>
                <c:pt idx="96">
                  <c:v>-46.413617647058821</c:v>
                </c:pt>
                <c:pt idx="97">
                  <c:v>-45.955889705882356</c:v>
                </c:pt>
                <c:pt idx="98">
                  <c:v>-45.082720588235297</c:v>
                </c:pt>
                <c:pt idx="99">
                  <c:v>-44.852941176470587</c:v>
                </c:pt>
                <c:pt idx="100">
                  <c:v>-44.659272058823532</c:v>
                </c:pt>
                <c:pt idx="101">
                  <c:v>-44.632352941176471</c:v>
                </c:pt>
                <c:pt idx="102">
                  <c:v>-44.301470588235297</c:v>
                </c:pt>
                <c:pt idx="103">
                  <c:v>-43.198529411764703</c:v>
                </c:pt>
                <c:pt idx="104">
                  <c:v>-43.079044117647058</c:v>
                </c:pt>
                <c:pt idx="105">
                  <c:v>-41.868867647058828</c:v>
                </c:pt>
                <c:pt idx="106">
                  <c:v>-40.832205882352945</c:v>
                </c:pt>
                <c:pt idx="107">
                  <c:v>-39.691102941176474</c:v>
                </c:pt>
                <c:pt idx="108">
                  <c:v>-39.545036764705884</c:v>
                </c:pt>
                <c:pt idx="109">
                  <c:v>-39.209558823529413</c:v>
                </c:pt>
                <c:pt idx="110">
                  <c:v>-38.924632352941174</c:v>
                </c:pt>
                <c:pt idx="111">
                  <c:v>-37.794117647058826</c:v>
                </c:pt>
                <c:pt idx="112">
                  <c:v>-36.965764705882357</c:v>
                </c:pt>
                <c:pt idx="113">
                  <c:v>-36.902573529411768</c:v>
                </c:pt>
                <c:pt idx="114">
                  <c:v>-36.473647058823531</c:v>
                </c:pt>
                <c:pt idx="115">
                  <c:v>-35.261948529411768</c:v>
                </c:pt>
                <c:pt idx="116">
                  <c:v>-34.705882352941174</c:v>
                </c:pt>
                <c:pt idx="117">
                  <c:v>-34.054904411764703</c:v>
                </c:pt>
                <c:pt idx="118">
                  <c:v>-33.300397058823528</c:v>
                </c:pt>
                <c:pt idx="119">
                  <c:v>-33.256691176470589</c:v>
                </c:pt>
                <c:pt idx="120">
                  <c:v>-33.132183823529409</c:v>
                </c:pt>
                <c:pt idx="121">
                  <c:v>-32.040455882352937</c:v>
                </c:pt>
                <c:pt idx="122">
                  <c:v>-30.97427205882353</c:v>
                </c:pt>
                <c:pt idx="123">
                  <c:v>-30.836404411764708</c:v>
                </c:pt>
                <c:pt idx="124">
                  <c:v>-30.036764705882351</c:v>
                </c:pt>
                <c:pt idx="125">
                  <c:v>-29.901963235294115</c:v>
                </c:pt>
                <c:pt idx="126">
                  <c:v>-29.200676470588235</c:v>
                </c:pt>
                <c:pt idx="127">
                  <c:v>-27.941176470588236</c:v>
                </c:pt>
                <c:pt idx="128">
                  <c:v>-27.639044117647057</c:v>
                </c:pt>
                <c:pt idx="129">
                  <c:v>-27.475492647058822</c:v>
                </c:pt>
                <c:pt idx="130">
                  <c:v>-27.463242647058824</c:v>
                </c:pt>
                <c:pt idx="131">
                  <c:v>-27.435661764705884</c:v>
                </c:pt>
                <c:pt idx="132">
                  <c:v>-26.735294117647058</c:v>
                </c:pt>
                <c:pt idx="133">
                  <c:v>-25.405948529411763</c:v>
                </c:pt>
                <c:pt idx="134">
                  <c:v>-25.121022058823527</c:v>
                </c:pt>
                <c:pt idx="135">
                  <c:v>-24.845529411764705</c:v>
                </c:pt>
                <c:pt idx="136">
                  <c:v>-23.576470588235296</c:v>
                </c:pt>
                <c:pt idx="137">
                  <c:v>-22.875823529411765</c:v>
                </c:pt>
                <c:pt idx="138">
                  <c:v>-22.321426470588236</c:v>
                </c:pt>
                <c:pt idx="139">
                  <c:v>-22.196691176470587</c:v>
                </c:pt>
                <c:pt idx="140">
                  <c:v>-22.166058823529411</c:v>
                </c:pt>
                <c:pt idx="141">
                  <c:v>-21.617647058823529</c:v>
                </c:pt>
                <c:pt idx="142">
                  <c:v>-21.599250000000001</c:v>
                </c:pt>
                <c:pt idx="143">
                  <c:v>-21.008404411764705</c:v>
                </c:pt>
                <c:pt idx="144">
                  <c:v>-20.529411764705884</c:v>
                </c:pt>
                <c:pt idx="145">
                  <c:v>-19.852941176470587</c:v>
                </c:pt>
                <c:pt idx="146">
                  <c:v>-19.779419117647059</c:v>
                </c:pt>
                <c:pt idx="147">
                  <c:v>-19.240183823529414</c:v>
                </c:pt>
                <c:pt idx="148">
                  <c:v>-18.565595588235293</c:v>
                </c:pt>
                <c:pt idx="149">
                  <c:v>-18.014713235294117</c:v>
                </c:pt>
                <c:pt idx="150">
                  <c:v>-17.693014705882351</c:v>
                </c:pt>
                <c:pt idx="151">
                  <c:v>-17.677698529411764</c:v>
                </c:pt>
                <c:pt idx="152">
                  <c:v>-16.176470588235293</c:v>
                </c:pt>
                <c:pt idx="153">
                  <c:v>-15.735294117647058</c:v>
                </c:pt>
                <c:pt idx="154">
                  <c:v>-13.455882352941176</c:v>
                </c:pt>
                <c:pt idx="155">
                  <c:v>-12.977941176470589</c:v>
                </c:pt>
                <c:pt idx="156">
                  <c:v>-12.112654411764705</c:v>
                </c:pt>
                <c:pt idx="157">
                  <c:v>-11.979911764705882</c:v>
                </c:pt>
                <c:pt idx="158">
                  <c:v>-11.764705882352942</c:v>
                </c:pt>
                <c:pt idx="159">
                  <c:v>-11.764705882352942</c:v>
                </c:pt>
                <c:pt idx="160">
                  <c:v>-11.016279411764705</c:v>
                </c:pt>
                <c:pt idx="161">
                  <c:v>-10.974264705882353</c:v>
                </c:pt>
                <c:pt idx="162">
                  <c:v>-10.930595588235295</c:v>
                </c:pt>
                <c:pt idx="163">
                  <c:v>-9.3137279411764702</c:v>
                </c:pt>
                <c:pt idx="164">
                  <c:v>-9.3137279411764702</c:v>
                </c:pt>
                <c:pt idx="165">
                  <c:v>-7.3529411764705879</c:v>
                </c:pt>
                <c:pt idx="166">
                  <c:v>-7.1078544117647064</c:v>
                </c:pt>
                <c:pt idx="167">
                  <c:v>-6.7364294117647061</c:v>
                </c:pt>
                <c:pt idx="168">
                  <c:v>-6.6755624999999998</c:v>
                </c:pt>
                <c:pt idx="169">
                  <c:v>-6.5625066176470588</c:v>
                </c:pt>
                <c:pt idx="170">
                  <c:v>-6.3497882352941177</c:v>
                </c:pt>
                <c:pt idx="171">
                  <c:v>-6.1305132352941172</c:v>
                </c:pt>
                <c:pt idx="172">
                  <c:v>-6.0661749999999994</c:v>
                </c:pt>
                <c:pt idx="173">
                  <c:v>-5.7634095588235299</c:v>
                </c:pt>
                <c:pt idx="174">
                  <c:v>-4.9080882352941178</c:v>
                </c:pt>
                <c:pt idx="175">
                  <c:v>-4.9019610294117646</c:v>
                </c:pt>
                <c:pt idx="176">
                  <c:v>-3.6519595588235294</c:v>
                </c:pt>
                <c:pt idx="177">
                  <c:v>-3.4122080882352943</c:v>
                </c:pt>
                <c:pt idx="178">
                  <c:v>-3.1249992647058824</c:v>
                </c:pt>
                <c:pt idx="179">
                  <c:v>-2.6259308823529413</c:v>
                </c:pt>
                <c:pt idx="180">
                  <c:v>-2.5046044117647059</c:v>
                </c:pt>
                <c:pt idx="181">
                  <c:v>-1.857596323529412</c:v>
                </c:pt>
                <c:pt idx="182">
                  <c:v>-1.6746044117647059</c:v>
                </c:pt>
                <c:pt idx="183">
                  <c:v>-0.55147058823529416</c:v>
                </c:pt>
                <c:pt idx="184">
                  <c:v>-0.50742838235294119</c:v>
                </c:pt>
                <c:pt idx="185">
                  <c:v>-0.18382352941176472</c:v>
                </c:pt>
                <c:pt idx="186">
                  <c:v>-0.12222308823529411</c:v>
                </c:pt>
                <c:pt idx="187">
                  <c:v>-9.9904117647058824E-2</c:v>
                </c:pt>
                <c:pt idx="188">
                  <c:v>-9.1911764705882359E-2</c:v>
                </c:pt>
                <c:pt idx="189">
                  <c:v>-6.893382352941177E-2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2.5735183823529413E-2</c:v>
                </c:pt>
                <c:pt idx="200">
                  <c:v>0.6311255147058823</c:v>
                </c:pt>
                <c:pt idx="201">
                  <c:v>1.5532566176470588</c:v>
                </c:pt>
                <c:pt idx="202">
                  <c:v>1.5554183823529413</c:v>
                </c:pt>
                <c:pt idx="203">
                  <c:v>2.4754860294117647</c:v>
                </c:pt>
                <c:pt idx="204">
                  <c:v>2.6807536764705882</c:v>
                </c:pt>
                <c:pt idx="205">
                  <c:v>3.2169066176470591</c:v>
                </c:pt>
                <c:pt idx="206">
                  <c:v>3.6955139705882356</c:v>
                </c:pt>
                <c:pt idx="207">
                  <c:v>3.9797779411764704</c:v>
                </c:pt>
                <c:pt idx="208">
                  <c:v>4.0003485294117649</c:v>
                </c:pt>
                <c:pt idx="209">
                  <c:v>4.4921919117647064</c:v>
                </c:pt>
                <c:pt idx="210">
                  <c:v>5.3921573529411759</c:v>
                </c:pt>
                <c:pt idx="211">
                  <c:v>5.7751117647058825</c:v>
                </c:pt>
                <c:pt idx="212">
                  <c:v>6.1734066176470588</c:v>
                </c:pt>
                <c:pt idx="213">
                  <c:v>6.7647066176470592</c:v>
                </c:pt>
                <c:pt idx="214">
                  <c:v>7.2476970588235297</c:v>
                </c:pt>
                <c:pt idx="215">
                  <c:v>8.1513897058823517</c:v>
                </c:pt>
                <c:pt idx="216">
                  <c:v>8.157169117647058</c:v>
                </c:pt>
                <c:pt idx="217">
                  <c:v>8.860294117647058</c:v>
                </c:pt>
                <c:pt idx="218">
                  <c:v>9.0073455882352942</c:v>
                </c:pt>
                <c:pt idx="219">
                  <c:v>11.419183823529412</c:v>
                </c:pt>
                <c:pt idx="220">
                  <c:v>12.408080882352943</c:v>
                </c:pt>
                <c:pt idx="221">
                  <c:v>12.839360294117647</c:v>
                </c:pt>
                <c:pt idx="222">
                  <c:v>12.902588235294118</c:v>
                </c:pt>
                <c:pt idx="223">
                  <c:v>13.786764705882353</c:v>
                </c:pt>
                <c:pt idx="224">
                  <c:v>13.865948529411764</c:v>
                </c:pt>
                <c:pt idx="225">
                  <c:v>14.705882352941176</c:v>
                </c:pt>
                <c:pt idx="226">
                  <c:v>16.640404411764706</c:v>
                </c:pt>
                <c:pt idx="227">
                  <c:v>18.75</c:v>
                </c:pt>
                <c:pt idx="228">
                  <c:v>18.759191176470587</c:v>
                </c:pt>
                <c:pt idx="229">
                  <c:v>18.970580882352941</c:v>
                </c:pt>
                <c:pt idx="230">
                  <c:v>19.984227941176471</c:v>
                </c:pt>
                <c:pt idx="231">
                  <c:v>22.054220588235296</c:v>
                </c:pt>
                <c:pt idx="232">
                  <c:v>22.321419117647061</c:v>
                </c:pt>
                <c:pt idx="233">
                  <c:v>22.788374999999998</c:v>
                </c:pt>
                <c:pt idx="234">
                  <c:v>23.414522058823529</c:v>
                </c:pt>
                <c:pt idx="235">
                  <c:v>23.897058823529413</c:v>
                </c:pt>
                <c:pt idx="236">
                  <c:v>23.970588235294116</c:v>
                </c:pt>
                <c:pt idx="237">
                  <c:v>24.28002205882353</c:v>
                </c:pt>
                <c:pt idx="238">
                  <c:v>26.406955882352939</c:v>
                </c:pt>
                <c:pt idx="239">
                  <c:v>26.830066176470588</c:v>
                </c:pt>
                <c:pt idx="240">
                  <c:v>27.481617647058822</c:v>
                </c:pt>
                <c:pt idx="241">
                  <c:v>27.640926470588237</c:v>
                </c:pt>
                <c:pt idx="242">
                  <c:v>27.818625000000001</c:v>
                </c:pt>
                <c:pt idx="243">
                  <c:v>28.431367647058828</c:v>
                </c:pt>
                <c:pt idx="244">
                  <c:v>28.823529411764707</c:v>
                </c:pt>
                <c:pt idx="245">
                  <c:v>29.811213235294119</c:v>
                </c:pt>
                <c:pt idx="246">
                  <c:v>31.029404411764705</c:v>
                </c:pt>
                <c:pt idx="247">
                  <c:v>31.835176470588234</c:v>
                </c:pt>
                <c:pt idx="248">
                  <c:v>32.165676470588238</c:v>
                </c:pt>
                <c:pt idx="249">
                  <c:v>33.019301470588232</c:v>
                </c:pt>
                <c:pt idx="250">
                  <c:v>33.193279411764706</c:v>
                </c:pt>
                <c:pt idx="251">
                  <c:v>33.613441176470587</c:v>
                </c:pt>
                <c:pt idx="252">
                  <c:v>34.061632352941174</c:v>
                </c:pt>
                <c:pt idx="253">
                  <c:v>34.156713235294113</c:v>
                </c:pt>
                <c:pt idx="254">
                  <c:v>34.558823529411768</c:v>
                </c:pt>
                <c:pt idx="255">
                  <c:v>34.558823529411768</c:v>
                </c:pt>
                <c:pt idx="256">
                  <c:v>34.857536764705884</c:v>
                </c:pt>
                <c:pt idx="257">
                  <c:v>36.029411764705884</c:v>
                </c:pt>
                <c:pt idx="258">
                  <c:v>36.764713235294117</c:v>
                </c:pt>
                <c:pt idx="259">
                  <c:v>36.869750000000003</c:v>
                </c:pt>
                <c:pt idx="260">
                  <c:v>37.211823529411767</c:v>
                </c:pt>
                <c:pt idx="261">
                  <c:v>38.025330882352939</c:v>
                </c:pt>
                <c:pt idx="262">
                  <c:v>38.419117647058826</c:v>
                </c:pt>
                <c:pt idx="263">
                  <c:v>39.215691176470585</c:v>
                </c:pt>
                <c:pt idx="264">
                  <c:v>39.817985294117648</c:v>
                </c:pt>
                <c:pt idx="265">
                  <c:v>40.513389705882354</c:v>
                </c:pt>
                <c:pt idx="266">
                  <c:v>40.64772794117647</c:v>
                </c:pt>
                <c:pt idx="267">
                  <c:v>40.735286764705883</c:v>
                </c:pt>
                <c:pt idx="268">
                  <c:v>41.436882352941176</c:v>
                </c:pt>
                <c:pt idx="269">
                  <c:v>41.5625</c:v>
                </c:pt>
                <c:pt idx="270">
                  <c:v>41.914014705882352</c:v>
                </c:pt>
                <c:pt idx="271">
                  <c:v>42.436816176470586</c:v>
                </c:pt>
                <c:pt idx="272">
                  <c:v>42.642816176470589</c:v>
                </c:pt>
                <c:pt idx="273">
                  <c:v>43.229161764705886</c:v>
                </c:pt>
                <c:pt idx="274">
                  <c:v>43.382345588235296</c:v>
                </c:pt>
                <c:pt idx="275">
                  <c:v>44.281044117647056</c:v>
                </c:pt>
                <c:pt idx="276">
                  <c:v>44.482352941176472</c:v>
                </c:pt>
                <c:pt idx="277">
                  <c:v>46.13969852941176</c:v>
                </c:pt>
                <c:pt idx="278">
                  <c:v>48.023897058823529</c:v>
                </c:pt>
                <c:pt idx="279">
                  <c:v>48.253676470588232</c:v>
                </c:pt>
                <c:pt idx="280">
                  <c:v>48.529411764705884</c:v>
                </c:pt>
                <c:pt idx="281">
                  <c:v>48.590691176470585</c:v>
                </c:pt>
                <c:pt idx="282">
                  <c:v>48.594985294117642</c:v>
                </c:pt>
                <c:pt idx="283">
                  <c:v>49.170676470588234</c:v>
                </c:pt>
                <c:pt idx="284">
                  <c:v>50.868345588235293</c:v>
                </c:pt>
                <c:pt idx="285">
                  <c:v>50.919102941176469</c:v>
                </c:pt>
                <c:pt idx="286">
                  <c:v>51.034007352941174</c:v>
                </c:pt>
                <c:pt idx="287">
                  <c:v>52.461183823529417</c:v>
                </c:pt>
                <c:pt idx="288">
                  <c:v>52.647044117647056</c:v>
                </c:pt>
                <c:pt idx="289">
                  <c:v>52.718397058823534</c:v>
                </c:pt>
                <c:pt idx="290">
                  <c:v>54.901955882352944</c:v>
                </c:pt>
                <c:pt idx="291">
                  <c:v>55.735286764705883</c:v>
                </c:pt>
                <c:pt idx="292">
                  <c:v>55.97980882352941</c:v>
                </c:pt>
                <c:pt idx="293">
                  <c:v>58.235286764705883</c:v>
                </c:pt>
                <c:pt idx="294">
                  <c:v>58.255838235294121</c:v>
                </c:pt>
                <c:pt idx="295">
                  <c:v>61.470588235294116</c:v>
                </c:pt>
                <c:pt idx="296">
                  <c:v>62.96568382352941</c:v>
                </c:pt>
                <c:pt idx="297">
                  <c:v>63.231897058823535</c:v>
                </c:pt>
                <c:pt idx="298">
                  <c:v>64.357154411764697</c:v>
                </c:pt>
                <c:pt idx="299">
                  <c:v>64.860977941176472</c:v>
                </c:pt>
                <c:pt idx="300">
                  <c:v>65.882352941176464</c:v>
                </c:pt>
                <c:pt idx="301">
                  <c:v>69.237985294117649</c:v>
                </c:pt>
                <c:pt idx="302">
                  <c:v>69.578227941176465</c:v>
                </c:pt>
                <c:pt idx="303">
                  <c:v>69.944860294117646</c:v>
                </c:pt>
                <c:pt idx="304">
                  <c:v>72.52411764705883</c:v>
                </c:pt>
                <c:pt idx="305">
                  <c:v>72.924838235294118</c:v>
                </c:pt>
                <c:pt idx="306">
                  <c:v>73.202397058823522</c:v>
                </c:pt>
                <c:pt idx="307">
                  <c:v>73.774485294117653</c:v>
                </c:pt>
                <c:pt idx="308">
                  <c:v>75.588235294117652</c:v>
                </c:pt>
                <c:pt idx="309">
                  <c:v>76.789191176470595</c:v>
                </c:pt>
                <c:pt idx="310">
                  <c:v>77.757352941176464</c:v>
                </c:pt>
                <c:pt idx="311">
                  <c:v>81.04323529411765</c:v>
                </c:pt>
                <c:pt idx="312">
                  <c:v>81.654411764705884</c:v>
                </c:pt>
                <c:pt idx="313">
                  <c:v>82.720588235294116</c:v>
                </c:pt>
                <c:pt idx="314">
                  <c:v>83.496691176470591</c:v>
                </c:pt>
                <c:pt idx="315">
                  <c:v>83.713235294117652</c:v>
                </c:pt>
                <c:pt idx="316">
                  <c:v>84.92647058823529</c:v>
                </c:pt>
                <c:pt idx="317">
                  <c:v>85.77617647058824</c:v>
                </c:pt>
                <c:pt idx="318">
                  <c:v>85.968088235294118</c:v>
                </c:pt>
                <c:pt idx="319">
                  <c:v>87.385367647058828</c:v>
                </c:pt>
                <c:pt idx="320">
                  <c:v>88.09860294117648</c:v>
                </c:pt>
                <c:pt idx="321">
                  <c:v>88.945220588235287</c:v>
                </c:pt>
                <c:pt idx="322">
                  <c:v>90.570367647058816</c:v>
                </c:pt>
                <c:pt idx="323">
                  <c:v>90.686250000000001</c:v>
                </c:pt>
                <c:pt idx="324">
                  <c:v>90.85477941176471</c:v>
                </c:pt>
                <c:pt idx="325">
                  <c:v>92.279411764705884</c:v>
                </c:pt>
                <c:pt idx="326">
                  <c:v>92.647058823529406</c:v>
                </c:pt>
                <c:pt idx="327">
                  <c:v>93.19852941176471</c:v>
                </c:pt>
                <c:pt idx="328">
                  <c:v>93.75</c:v>
                </c:pt>
                <c:pt idx="329">
                  <c:v>94.852941176470594</c:v>
                </c:pt>
                <c:pt idx="330">
                  <c:v>95.524852941176476</c:v>
                </c:pt>
                <c:pt idx="331">
                  <c:v>95.561985294117648</c:v>
                </c:pt>
                <c:pt idx="332">
                  <c:v>95.603529411764711</c:v>
                </c:pt>
                <c:pt idx="333">
                  <c:v>95.791323529411756</c:v>
                </c:pt>
                <c:pt idx="334">
                  <c:v>96.045808823529413</c:v>
                </c:pt>
                <c:pt idx="335">
                  <c:v>96.470588235294116</c:v>
                </c:pt>
                <c:pt idx="336">
                  <c:v>96.53036764705881</c:v>
                </c:pt>
                <c:pt idx="337">
                  <c:v>97.003676470588232</c:v>
                </c:pt>
                <c:pt idx="338">
                  <c:v>97.871249999999989</c:v>
                </c:pt>
                <c:pt idx="339">
                  <c:v>97.937205882352941</c:v>
                </c:pt>
                <c:pt idx="340">
                  <c:v>98.3660294117647</c:v>
                </c:pt>
                <c:pt idx="341">
                  <c:v>98.658088235294116</c:v>
                </c:pt>
                <c:pt idx="342">
                  <c:v>98.817426470588245</c:v>
                </c:pt>
                <c:pt idx="343">
                  <c:v>98.933823529411768</c:v>
                </c:pt>
                <c:pt idx="344">
                  <c:v>99.509779411764697</c:v>
                </c:pt>
                <c:pt idx="345">
                  <c:v>100</c:v>
                </c:pt>
                <c:pt idx="346">
                  <c:v>100.50044117647059</c:v>
                </c:pt>
                <c:pt idx="347">
                  <c:v>101.91904411764706</c:v>
                </c:pt>
                <c:pt idx="348">
                  <c:v>102.46323529411765</c:v>
                </c:pt>
                <c:pt idx="349">
                  <c:v>107.69691176470587</c:v>
                </c:pt>
                <c:pt idx="350">
                  <c:v>110.08845588235293</c:v>
                </c:pt>
                <c:pt idx="351">
                  <c:v>110.22522058823529</c:v>
                </c:pt>
                <c:pt idx="352">
                  <c:v>110.44117647058823</c:v>
                </c:pt>
                <c:pt idx="353">
                  <c:v>110.91448529411765</c:v>
                </c:pt>
                <c:pt idx="354">
                  <c:v>111.76470588235294</c:v>
                </c:pt>
                <c:pt idx="355">
                  <c:v>113.97058823529412</c:v>
                </c:pt>
                <c:pt idx="356">
                  <c:v>114.00492647058825</c:v>
                </c:pt>
                <c:pt idx="357">
                  <c:v>114.8130882352941</c:v>
                </c:pt>
                <c:pt idx="358">
                  <c:v>117.23345588235294</c:v>
                </c:pt>
                <c:pt idx="359">
                  <c:v>117.74507352941175</c:v>
                </c:pt>
                <c:pt idx="360">
                  <c:v>118.63566176470589</c:v>
                </c:pt>
                <c:pt idx="361">
                  <c:v>119.11764705882354</c:v>
                </c:pt>
                <c:pt idx="362">
                  <c:v>119.97985294117647</c:v>
                </c:pt>
                <c:pt idx="363">
                  <c:v>120.05970588235294</c:v>
                </c:pt>
                <c:pt idx="364">
                  <c:v>121.00838235294117</c:v>
                </c:pt>
                <c:pt idx="365">
                  <c:v>121.79926470588235</c:v>
                </c:pt>
                <c:pt idx="366">
                  <c:v>123.23529411764706</c:v>
                </c:pt>
                <c:pt idx="367">
                  <c:v>125.71375</c:v>
                </c:pt>
                <c:pt idx="368">
                  <c:v>125.79654411764704</c:v>
                </c:pt>
                <c:pt idx="369">
                  <c:v>125.95588235294117</c:v>
                </c:pt>
                <c:pt idx="370">
                  <c:v>126.93014705882354</c:v>
                </c:pt>
                <c:pt idx="371">
                  <c:v>130.44786764705881</c:v>
                </c:pt>
                <c:pt idx="372">
                  <c:v>132.35294117647058</c:v>
                </c:pt>
                <c:pt idx="373">
                  <c:v>135.29411764705881</c:v>
                </c:pt>
                <c:pt idx="374">
                  <c:v>136.81816176470588</c:v>
                </c:pt>
                <c:pt idx="375">
                  <c:v>137.25617647058823</c:v>
                </c:pt>
                <c:pt idx="376">
                  <c:v>138.23529411764707</c:v>
                </c:pt>
                <c:pt idx="377">
                  <c:v>138.91316176470588</c:v>
                </c:pt>
                <c:pt idx="378">
                  <c:v>139.70588235294119</c:v>
                </c:pt>
                <c:pt idx="379">
                  <c:v>139.70588235294119</c:v>
                </c:pt>
                <c:pt idx="380">
                  <c:v>140.21139705882354</c:v>
                </c:pt>
                <c:pt idx="381">
                  <c:v>141.19749999999999</c:v>
                </c:pt>
                <c:pt idx="382">
                  <c:v>141.74345588235295</c:v>
                </c:pt>
                <c:pt idx="383">
                  <c:v>142.64705882352942</c:v>
                </c:pt>
                <c:pt idx="384">
                  <c:v>145.26485294117649</c:v>
                </c:pt>
                <c:pt idx="385">
                  <c:v>145.71933823529412</c:v>
                </c:pt>
                <c:pt idx="386">
                  <c:v>146.50735294117646</c:v>
                </c:pt>
                <c:pt idx="387">
                  <c:v>147.1852205882353</c:v>
                </c:pt>
                <c:pt idx="388">
                  <c:v>148.20316176470587</c:v>
                </c:pt>
                <c:pt idx="389">
                  <c:v>149.01963235294119</c:v>
                </c:pt>
                <c:pt idx="390">
                  <c:v>149.26470588235293</c:v>
                </c:pt>
                <c:pt idx="391">
                  <c:v>149.36580882352942</c:v>
                </c:pt>
                <c:pt idx="392">
                  <c:v>149.49448529411765</c:v>
                </c:pt>
                <c:pt idx="393">
                  <c:v>150.18382352941177</c:v>
                </c:pt>
                <c:pt idx="394">
                  <c:v>152.24911764705882</c:v>
                </c:pt>
                <c:pt idx="395">
                  <c:v>153.89477941176469</c:v>
                </c:pt>
                <c:pt idx="396">
                  <c:v>155.33088235294119</c:v>
                </c:pt>
                <c:pt idx="397">
                  <c:v>158.2597794117647</c:v>
                </c:pt>
                <c:pt idx="398">
                  <c:v>163.1994117647059</c:v>
                </c:pt>
                <c:pt idx="399">
                  <c:v>163.90169117647059</c:v>
                </c:pt>
                <c:pt idx="400">
                  <c:v>164.39558823529413</c:v>
                </c:pt>
                <c:pt idx="401">
                  <c:v>164.65345588235294</c:v>
                </c:pt>
                <c:pt idx="402">
                  <c:v>166.36029411764707</c:v>
                </c:pt>
                <c:pt idx="403">
                  <c:v>167.49389705882353</c:v>
                </c:pt>
                <c:pt idx="404">
                  <c:v>168.32036764705884</c:v>
                </c:pt>
                <c:pt idx="405">
                  <c:v>168.40992647058823</c:v>
                </c:pt>
                <c:pt idx="406">
                  <c:v>172.05882352941177</c:v>
                </c:pt>
                <c:pt idx="407">
                  <c:v>173.16147058823529</c:v>
                </c:pt>
                <c:pt idx="408">
                  <c:v>175</c:v>
                </c:pt>
                <c:pt idx="409">
                  <c:v>180.7597794117647</c:v>
                </c:pt>
                <c:pt idx="410">
                  <c:v>186.97125</c:v>
                </c:pt>
                <c:pt idx="411">
                  <c:v>187.0097794117647</c:v>
                </c:pt>
                <c:pt idx="412">
                  <c:v>190.7370588235294</c:v>
                </c:pt>
                <c:pt idx="413">
                  <c:v>192.82933823529413</c:v>
                </c:pt>
                <c:pt idx="414">
                  <c:v>193.50492647058823</c:v>
                </c:pt>
                <c:pt idx="415">
                  <c:v>195.53213235294118</c:v>
                </c:pt>
                <c:pt idx="416">
                  <c:v>199.11764705882354</c:v>
                </c:pt>
                <c:pt idx="417">
                  <c:v>201.94801470588234</c:v>
                </c:pt>
                <c:pt idx="418">
                  <c:v>202.11073529411763</c:v>
                </c:pt>
                <c:pt idx="419">
                  <c:v>207.67492647058825</c:v>
                </c:pt>
                <c:pt idx="420">
                  <c:v>209.55882352941177</c:v>
                </c:pt>
                <c:pt idx="421">
                  <c:v>220.19985294117646</c:v>
                </c:pt>
                <c:pt idx="422">
                  <c:v>226.76470588235293</c:v>
                </c:pt>
                <c:pt idx="423">
                  <c:v>229.14213235294116</c:v>
                </c:pt>
                <c:pt idx="424">
                  <c:v>231.61764705882354</c:v>
                </c:pt>
                <c:pt idx="425">
                  <c:v>232.57698529411766</c:v>
                </c:pt>
                <c:pt idx="426">
                  <c:v>234.41176470588235</c:v>
                </c:pt>
                <c:pt idx="427">
                  <c:v>244.80573529411762</c:v>
                </c:pt>
                <c:pt idx="428">
                  <c:v>246.23698529411763</c:v>
                </c:pt>
                <c:pt idx="429">
                  <c:v>248.48735294117645</c:v>
                </c:pt>
                <c:pt idx="430">
                  <c:v>252.31617647058823</c:v>
                </c:pt>
                <c:pt idx="431">
                  <c:v>264.66147058823526</c:v>
                </c:pt>
                <c:pt idx="432">
                  <c:v>268.61522058823527</c:v>
                </c:pt>
                <c:pt idx="433">
                  <c:v>276.0110294117647</c:v>
                </c:pt>
                <c:pt idx="434">
                  <c:v>284.16669117647058</c:v>
                </c:pt>
                <c:pt idx="435">
                  <c:v>288.00551470588238</c:v>
                </c:pt>
                <c:pt idx="436">
                  <c:v>301.65911764705885</c:v>
                </c:pt>
                <c:pt idx="437">
                  <c:v>327.14286764705884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E6-4671-8EFA-7BBCB3B8B9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464064"/>
        <c:axId val="31510912"/>
      </c:barChart>
      <c:lineChart>
        <c:grouping val="standard"/>
        <c:varyColors val="0"/>
        <c:ser>
          <c:idx val="1"/>
          <c:order val="1"/>
          <c:tx>
            <c:strRef>
              <c:f>'[GM for Ame 4 crops.xlsx]sesame'!$F$16</c:f>
              <c:strCache>
                <c:ptCount val="1"/>
                <c:pt idx="0">
                  <c:v>Median $10/ac</c:v>
                </c:pt>
              </c:strCache>
            </c:strRef>
          </c:tx>
          <c:spPr>
            <a:ln w="31750"/>
          </c:spPr>
          <c:marker>
            <c:symbol val="none"/>
          </c:marker>
          <c:val>
            <c:numRef>
              <c:f>'[GM for Ame 4 crops.xlsx]sesame'!$F$17:$F$454</c:f>
              <c:numCache>
                <c:formatCode>General</c:formatCode>
                <c:ptCount val="438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  <c:pt idx="24">
                  <c:v>10</c:v>
                </c:pt>
                <c:pt idx="25">
                  <c:v>10</c:v>
                </c:pt>
                <c:pt idx="26">
                  <c:v>10</c:v>
                </c:pt>
                <c:pt idx="27">
                  <c:v>10</c:v>
                </c:pt>
                <c:pt idx="28">
                  <c:v>10</c:v>
                </c:pt>
                <c:pt idx="29">
                  <c:v>10</c:v>
                </c:pt>
                <c:pt idx="30">
                  <c:v>10</c:v>
                </c:pt>
                <c:pt idx="31">
                  <c:v>10</c:v>
                </c:pt>
                <c:pt idx="32">
                  <c:v>10</c:v>
                </c:pt>
                <c:pt idx="33">
                  <c:v>10</c:v>
                </c:pt>
                <c:pt idx="34">
                  <c:v>10</c:v>
                </c:pt>
                <c:pt idx="35">
                  <c:v>10</c:v>
                </c:pt>
                <c:pt idx="36">
                  <c:v>10</c:v>
                </c:pt>
                <c:pt idx="37">
                  <c:v>10</c:v>
                </c:pt>
                <c:pt idx="38">
                  <c:v>10</c:v>
                </c:pt>
                <c:pt idx="39">
                  <c:v>10</c:v>
                </c:pt>
                <c:pt idx="40">
                  <c:v>10</c:v>
                </c:pt>
                <c:pt idx="41">
                  <c:v>10</c:v>
                </c:pt>
                <c:pt idx="42">
                  <c:v>10</c:v>
                </c:pt>
                <c:pt idx="43">
                  <c:v>10</c:v>
                </c:pt>
                <c:pt idx="44">
                  <c:v>10</c:v>
                </c:pt>
                <c:pt idx="45">
                  <c:v>10</c:v>
                </c:pt>
                <c:pt idx="46">
                  <c:v>10</c:v>
                </c:pt>
                <c:pt idx="47">
                  <c:v>10</c:v>
                </c:pt>
                <c:pt idx="48">
                  <c:v>10</c:v>
                </c:pt>
                <c:pt idx="49">
                  <c:v>10</c:v>
                </c:pt>
                <c:pt idx="50">
                  <c:v>10</c:v>
                </c:pt>
                <c:pt idx="51">
                  <c:v>10</c:v>
                </c:pt>
                <c:pt idx="52">
                  <c:v>10</c:v>
                </c:pt>
                <c:pt idx="53">
                  <c:v>10</c:v>
                </c:pt>
                <c:pt idx="54">
                  <c:v>10</c:v>
                </c:pt>
                <c:pt idx="55">
                  <c:v>10</c:v>
                </c:pt>
                <c:pt idx="56">
                  <c:v>10</c:v>
                </c:pt>
                <c:pt idx="57">
                  <c:v>10</c:v>
                </c:pt>
                <c:pt idx="58">
                  <c:v>10</c:v>
                </c:pt>
                <c:pt idx="59">
                  <c:v>10</c:v>
                </c:pt>
                <c:pt idx="60">
                  <c:v>10</c:v>
                </c:pt>
                <c:pt idx="61">
                  <c:v>10</c:v>
                </c:pt>
                <c:pt idx="62">
                  <c:v>10</c:v>
                </c:pt>
                <c:pt idx="63">
                  <c:v>10</c:v>
                </c:pt>
                <c:pt idx="64">
                  <c:v>10</c:v>
                </c:pt>
                <c:pt idx="65">
                  <c:v>10</c:v>
                </c:pt>
                <c:pt idx="66">
                  <c:v>10</c:v>
                </c:pt>
                <c:pt idx="67">
                  <c:v>10</c:v>
                </c:pt>
                <c:pt idx="68">
                  <c:v>10</c:v>
                </c:pt>
                <c:pt idx="69">
                  <c:v>10</c:v>
                </c:pt>
                <c:pt idx="70">
                  <c:v>10</c:v>
                </c:pt>
                <c:pt idx="71">
                  <c:v>10</c:v>
                </c:pt>
                <c:pt idx="72">
                  <c:v>10</c:v>
                </c:pt>
                <c:pt idx="73">
                  <c:v>10</c:v>
                </c:pt>
                <c:pt idx="74">
                  <c:v>10</c:v>
                </c:pt>
                <c:pt idx="75">
                  <c:v>10</c:v>
                </c:pt>
                <c:pt idx="76">
                  <c:v>10</c:v>
                </c:pt>
                <c:pt idx="77">
                  <c:v>10</c:v>
                </c:pt>
                <c:pt idx="78">
                  <c:v>10</c:v>
                </c:pt>
                <c:pt idx="79">
                  <c:v>10</c:v>
                </c:pt>
                <c:pt idx="80">
                  <c:v>10</c:v>
                </c:pt>
                <c:pt idx="81">
                  <c:v>10</c:v>
                </c:pt>
                <c:pt idx="82">
                  <c:v>10</c:v>
                </c:pt>
                <c:pt idx="83">
                  <c:v>10</c:v>
                </c:pt>
                <c:pt idx="84">
                  <c:v>10</c:v>
                </c:pt>
                <c:pt idx="85">
                  <c:v>10</c:v>
                </c:pt>
                <c:pt idx="86">
                  <c:v>10</c:v>
                </c:pt>
                <c:pt idx="87">
                  <c:v>10</c:v>
                </c:pt>
                <c:pt idx="88">
                  <c:v>10</c:v>
                </c:pt>
                <c:pt idx="89">
                  <c:v>10</c:v>
                </c:pt>
                <c:pt idx="90">
                  <c:v>10</c:v>
                </c:pt>
                <c:pt idx="91">
                  <c:v>10</c:v>
                </c:pt>
                <c:pt idx="92">
                  <c:v>10</c:v>
                </c:pt>
                <c:pt idx="93">
                  <c:v>10</c:v>
                </c:pt>
                <c:pt idx="94">
                  <c:v>10</c:v>
                </c:pt>
                <c:pt idx="95">
                  <c:v>10</c:v>
                </c:pt>
                <c:pt idx="96">
                  <c:v>10</c:v>
                </c:pt>
                <c:pt idx="97">
                  <c:v>10</c:v>
                </c:pt>
                <c:pt idx="98">
                  <c:v>10</c:v>
                </c:pt>
                <c:pt idx="99">
                  <c:v>10</c:v>
                </c:pt>
                <c:pt idx="100">
                  <c:v>10</c:v>
                </c:pt>
                <c:pt idx="101">
                  <c:v>10</c:v>
                </c:pt>
                <c:pt idx="102">
                  <c:v>10</c:v>
                </c:pt>
                <c:pt idx="103">
                  <c:v>10</c:v>
                </c:pt>
                <c:pt idx="104">
                  <c:v>10</c:v>
                </c:pt>
                <c:pt idx="105">
                  <c:v>10</c:v>
                </c:pt>
                <c:pt idx="106">
                  <c:v>10</c:v>
                </c:pt>
                <c:pt idx="107">
                  <c:v>10</c:v>
                </c:pt>
                <c:pt idx="108">
                  <c:v>10</c:v>
                </c:pt>
                <c:pt idx="109">
                  <c:v>10</c:v>
                </c:pt>
                <c:pt idx="110">
                  <c:v>10</c:v>
                </c:pt>
                <c:pt idx="111">
                  <c:v>10</c:v>
                </c:pt>
                <c:pt idx="112">
                  <c:v>10</c:v>
                </c:pt>
                <c:pt idx="113">
                  <c:v>10</c:v>
                </c:pt>
                <c:pt idx="114">
                  <c:v>10</c:v>
                </c:pt>
                <c:pt idx="115">
                  <c:v>10</c:v>
                </c:pt>
                <c:pt idx="116">
                  <c:v>10</c:v>
                </c:pt>
                <c:pt idx="117">
                  <c:v>10</c:v>
                </c:pt>
                <c:pt idx="118">
                  <c:v>10</c:v>
                </c:pt>
                <c:pt idx="119">
                  <c:v>10</c:v>
                </c:pt>
                <c:pt idx="120">
                  <c:v>10</c:v>
                </c:pt>
                <c:pt idx="121">
                  <c:v>10</c:v>
                </c:pt>
                <c:pt idx="122">
                  <c:v>10</c:v>
                </c:pt>
                <c:pt idx="123">
                  <c:v>10</c:v>
                </c:pt>
                <c:pt idx="124">
                  <c:v>10</c:v>
                </c:pt>
                <c:pt idx="125">
                  <c:v>10</c:v>
                </c:pt>
                <c:pt idx="126">
                  <c:v>10</c:v>
                </c:pt>
                <c:pt idx="127">
                  <c:v>10</c:v>
                </c:pt>
                <c:pt idx="128">
                  <c:v>10</c:v>
                </c:pt>
                <c:pt idx="129">
                  <c:v>10</c:v>
                </c:pt>
                <c:pt idx="130">
                  <c:v>10</c:v>
                </c:pt>
                <c:pt idx="131">
                  <c:v>10</c:v>
                </c:pt>
                <c:pt idx="132">
                  <c:v>10</c:v>
                </c:pt>
                <c:pt idx="133">
                  <c:v>10</c:v>
                </c:pt>
                <c:pt idx="134">
                  <c:v>10</c:v>
                </c:pt>
                <c:pt idx="135">
                  <c:v>10</c:v>
                </c:pt>
                <c:pt idx="136">
                  <c:v>10</c:v>
                </c:pt>
                <c:pt idx="137">
                  <c:v>10</c:v>
                </c:pt>
                <c:pt idx="138">
                  <c:v>10</c:v>
                </c:pt>
                <c:pt idx="139">
                  <c:v>10</c:v>
                </c:pt>
                <c:pt idx="140">
                  <c:v>10</c:v>
                </c:pt>
                <c:pt idx="141">
                  <c:v>10</c:v>
                </c:pt>
                <c:pt idx="142">
                  <c:v>10</c:v>
                </c:pt>
                <c:pt idx="143">
                  <c:v>10</c:v>
                </c:pt>
                <c:pt idx="144">
                  <c:v>10</c:v>
                </c:pt>
                <c:pt idx="145">
                  <c:v>10</c:v>
                </c:pt>
                <c:pt idx="146">
                  <c:v>10</c:v>
                </c:pt>
                <c:pt idx="147">
                  <c:v>10</c:v>
                </c:pt>
                <c:pt idx="148">
                  <c:v>10</c:v>
                </c:pt>
                <c:pt idx="149">
                  <c:v>10</c:v>
                </c:pt>
                <c:pt idx="150">
                  <c:v>10</c:v>
                </c:pt>
                <c:pt idx="151">
                  <c:v>10</c:v>
                </c:pt>
                <c:pt idx="152">
                  <c:v>10</c:v>
                </c:pt>
                <c:pt idx="153">
                  <c:v>10</c:v>
                </c:pt>
                <c:pt idx="154">
                  <c:v>10</c:v>
                </c:pt>
                <c:pt idx="155">
                  <c:v>10</c:v>
                </c:pt>
                <c:pt idx="156">
                  <c:v>10</c:v>
                </c:pt>
                <c:pt idx="157">
                  <c:v>10</c:v>
                </c:pt>
                <c:pt idx="158">
                  <c:v>10</c:v>
                </c:pt>
                <c:pt idx="159">
                  <c:v>10</c:v>
                </c:pt>
                <c:pt idx="160">
                  <c:v>10</c:v>
                </c:pt>
                <c:pt idx="161">
                  <c:v>10</c:v>
                </c:pt>
                <c:pt idx="162">
                  <c:v>10</c:v>
                </c:pt>
                <c:pt idx="163">
                  <c:v>10</c:v>
                </c:pt>
                <c:pt idx="164">
                  <c:v>10</c:v>
                </c:pt>
                <c:pt idx="165">
                  <c:v>10</c:v>
                </c:pt>
                <c:pt idx="166">
                  <c:v>10</c:v>
                </c:pt>
                <c:pt idx="167">
                  <c:v>10</c:v>
                </c:pt>
                <c:pt idx="168">
                  <c:v>10</c:v>
                </c:pt>
                <c:pt idx="169">
                  <c:v>10</c:v>
                </c:pt>
                <c:pt idx="170">
                  <c:v>10</c:v>
                </c:pt>
                <c:pt idx="171">
                  <c:v>10</c:v>
                </c:pt>
                <c:pt idx="172">
                  <c:v>10</c:v>
                </c:pt>
                <c:pt idx="173">
                  <c:v>10</c:v>
                </c:pt>
                <c:pt idx="174">
                  <c:v>10</c:v>
                </c:pt>
                <c:pt idx="175">
                  <c:v>10</c:v>
                </c:pt>
                <c:pt idx="176">
                  <c:v>10</c:v>
                </c:pt>
                <c:pt idx="177">
                  <c:v>10</c:v>
                </c:pt>
                <c:pt idx="178">
                  <c:v>10</c:v>
                </c:pt>
                <c:pt idx="179">
                  <c:v>10</c:v>
                </c:pt>
                <c:pt idx="180">
                  <c:v>10</c:v>
                </c:pt>
                <c:pt idx="181">
                  <c:v>10</c:v>
                </c:pt>
                <c:pt idx="182">
                  <c:v>10</c:v>
                </c:pt>
                <c:pt idx="183">
                  <c:v>10</c:v>
                </c:pt>
                <c:pt idx="184">
                  <c:v>10</c:v>
                </c:pt>
                <c:pt idx="185">
                  <c:v>10</c:v>
                </c:pt>
                <c:pt idx="186">
                  <c:v>10</c:v>
                </c:pt>
                <c:pt idx="187">
                  <c:v>10</c:v>
                </c:pt>
                <c:pt idx="188">
                  <c:v>10</c:v>
                </c:pt>
                <c:pt idx="189">
                  <c:v>10</c:v>
                </c:pt>
                <c:pt idx="190">
                  <c:v>10</c:v>
                </c:pt>
                <c:pt idx="191">
                  <c:v>10</c:v>
                </c:pt>
                <c:pt idx="192">
                  <c:v>10</c:v>
                </c:pt>
                <c:pt idx="193">
                  <c:v>10</c:v>
                </c:pt>
                <c:pt idx="194">
                  <c:v>10</c:v>
                </c:pt>
                <c:pt idx="195">
                  <c:v>10</c:v>
                </c:pt>
                <c:pt idx="196">
                  <c:v>10</c:v>
                </c:pt>
                <c:pt idx="197">
                  <c:v>10</c:v>
                </c:pt>
                <c:pt idx="198">
                  <c:v>10</c:v>
                </c:pt>
                <c:pt idx="199">
                  <c:v>10</c:v>
                </c:pt>
                <c:pt idx="200">
                  <c:v>10</c:v>
                </c:pt>
                <c:pt idx="201">
                  <c:v>10</c:v>
                </c:pt>
                <c:pt idx="202">
                  <c:v>10</c:v>
                </c:pt>
                <c:pt idx="203">
                  <c:v>10</c:v>
                </c:pt>
                <c:pt idx="204">
                  <c:v>10</c:v>
                </c:pt>
                <c:pt idx="205">
                  <c:v>10</c:v>
                </c:pt>
                <c:pt idx="206">
                  <c:v>10</c:v>
                </c:pt>
                <c:pt idx="207">
                  <c:v>10</c:v>
                </c:pt>
                <c:pt idx="208">
                  <c:v>10</c:v>
                </c:pt>
                <c:pt idx="209">
                  <c:v>10</c:v>
                </c:pt>
                <c:pt idx="210">
                  <c:v>10</c:v>
                </c:pt>
                <c:pt idx="211">
                  <c:v>10</c:v>
                </c:pt>
                <c:pt idx="212">
                  <c:v>10</c:v>
                </c:pt>
                <c:pt idx="213">
                  <c:v>10</c:v>
                </c:pt>
                <c:pt idx="214">
                  <c:v>10</c:v>
                </c:pt>
                <c:pt idx="215">
                  <c:v>10</c:v>
                </c:pt>
                <c:pt idx="216">
                  <c:v>10</c:v>
                </c:pt>
                <c:pt idx="217">
                  <c:v>10</c:v>
                </c:pt>
                <c:pt idx="218">
                  <c:v>10</c:v>
                </c:pt>
                <c:pt idx="219">
                  <c:v>10</c:v>
                </c:pt>
                <c:pt idx="220">
                  <c:v>10</c:v>
                </c:pt>
                <c:pt idx="221">
                  <c:v>10</c:v>
                </c:pt>
                <c:pt idx="222">
                  <c:v>10</c:v>
                </c:pt>
                <c:pt idx="223">
                  <c:v>10</c:v>
                </c:pt>
                <c:pt idx="224">
                  <c:v>10</c:v>
                </c:pt>
                <c:pt idx="225">
                  <c:v>10</c:v>
                </c:pt>
                <c:pt idx="226">
                  <c:v>10</c:v>
                </c:pt>
                <c:pt idx="227">
                  <c:v>10</c:v>
                </c:pt>
                <c:pt idx="228">
                  <c:v>10</c:v>
                </c:pt>
                <c:pt idx="229">
                  <c:v>10</c:v>
                </c:pt>
                <c:pt idx="230">
                  <c:v>10</c:v>
                </c:pt>
                <c:pt idx="231">
                  <c:v>10</c:v>
                </c:pt>
                <c:pt idx="232">
                  <c:v>10</c:v>
                </c:pt>
                <c:pt idx="233">
                  <c:v>10</c:v>
                </c:pt>
                <c:pt idx="234">
                  <c:v>10</c:v>
                </c:pt>
                <c:pt idx="235">
                  <c:v>10</c:v>
                </c:pt>
                <c:pt idx="236">
                  <c:v>10</c:v>
                </c:pt>
                <c:pt idx="237">
                  <c:v>10</c:v>
                </c:pt>
                <c:pt idx="238">
                  <c:v>10</c:v>
                </c:pt>
                <c:pt idx="239">
                  <c:v>10</c:v>
                </c:pt>
                <c:pt idx="240">
                  <c:v>10</c:v>
                </c:pt>
                <c:pt idx="241">
                  <c:v>10</c:v>
                </c:pt>
                <c:pt idx="242">
                  <c:v>10</c:v>
                </c:pt>
                <c:pt idx="243">
                  <c:v>10</c:v>
                </c:pt>
                <c:pt idx="244">
                  <c:v>10</c:v>
                </c:pt>
                <c:pt idx="245">
                  <c:v>10</c:v>
                </c:pt>
                <c:pt idx="246">
                  <c:v>10</c:v>
                </c:pt>
                <c:pt idx="247">
                  <c:v>10</c:v>
                </c:pt>
                <c:pt idx="248">
                  <c:v>10</c:v>
                </c:pt>
                <c:pt idx="249">
                  <c:v>10</c:v>
                </c:pt>
                <c:pt idx="250">
                  <c:v>10</c:v>
                </c:pt>
                <c:pt idx="251">
                  <c:v>10</c:v>
                </c:pt>
                <c:pt idx="252">
                  <c:v>10</c:v>
                </c:pt>
                <c:pt idx="253">
                  <c:v>10</c:v>
                </c:pt>
                <c:pt idx="254">
                  <c:v>10</c:v>
                </c:pt>
                <c:pt idx="255">
                  <c:v>10</c:v>
                </c:pt>
                <c:pt idx="256">
                  <c:v>10</c:v>
                </c:pt>
                <c:pt idx="257">
                  <c:v>10</c:v>
                </c:pt>
                <c:pt idx="258">
                  <c:v>10</c:v>
                </c:pt>
                <c:pt idx="259">
                  <c:v>10</c:v>
                </c:pt>
                <c:pt idx="260">
                  <c:v>10</c:v>
                </c:pt>
                <c:pt idx="261">
                  <c:v>10</c:v>
                </c:pt>
                <c:pt idx="262">
                  <c:v>10</c:v>
                </c:pt>
                <c:pt idx="263">
                  <c:v>10</c:v>
                </c:pt>
                <c:pt idx="264">
                  <c:v>10</c:v>
                </c:pt>
                <c:pt idx="265">
                  <c:v>10</c:v>
                </c:pt>
                <c:pt idx="266">
                  <c:v>10</c:v>
                </c:pt>
                <c:pt idx="267">
                  <c:v>10</c:v>
                </c:pt>
                <c:pt idx="268">
                  <c:v>10</c:v>
                </c:pt>
                <c:pt idx="269">
                  <c:v>10</c:v>
                </c:pt>
                <c:pt idx="270">
                  <c:v>10</c:v>
                </c:pt>
                <c:pt idx="271">
                  <c:v>10</c:v>
                </c:pt>
                <c:pt idx="272">
                  <c:v>10</c:v>
                </c:pt>
                <c:pt idx="273">
                  <c:v>10</c:v>
                </c:pt>
                <c:pt idx="274">
                  <c:v>10</c:v>
                </c:pt>
                <c:pt idx="275">
                  <c:v>10</c:v>
                </c:pt>
                <c:pt idx="276">
                  <c:v>10</c:v>
                </c:pt>
                <c:pt idx="277">
                  <c:v>10</c:v>
                </c:pt>
                <c:pt idx="278">
                  <c:v>10</c:v>
                </c:pt>
                <c:pt idx="279">
                  <c:v>10</c:v>
                </c:pt>
                <c:pt idx="280">
                  <c:v>10</c:v>
                </c:pt>
                <c:pt idx="281">
                  <c:v>10</c:v>
                </c:pt>
                <c:pt idx="282">
                  <c:v>10</c:v>
                </c:pt>
                <c:pt idx="283">
                  <c:v>10</c:v>
                </c:pt>
                <c:pt idx="284">
                  <c:v>10</c:v>
                </c:pt>
                <c:pt idx="285">
                  <c:v>10</c:v>
                </c:pt>
                <c:pt idx="286">
                  <c:v>10</c:v>
                </c:pt>
                <c:pt idx="287">
                  <c:v>10</c:v>
                </c:pt>
                <c:pt idx="288">
                  <c:v>10</c:v>
                </c:pt>
                <c:pt idx="289">
                  <c:v>10</c:v>
                </c:pt>
                <c:pt idx="290">
                  <c:v>10</c:v>
                </c:pt>
                <c:pt idx="291">
                  <c:v>10</c:v>
                </c:pt>
                <c:pt idx="292">
                  <c:v>10</c:v>
                </c:pt>
                <c:pt idx="293">
                  <c:v>10</c:v>
                </c:pt>
                <c:pt idx="294">
                  <c:v>10</c:v>
                </c:pt>
                <c:pt idx="295">
                  <c:v>10</c:v>
                </c:pt>
                <c:pt idx="296">
                  <c:v>10</c:v>
                </c:pt>
                <c:pt idx="297">
                  <c:v>10</c:v>
                </c:pt>
                <c:pt idx="298">
                  <c:v>10</c:v>
                </c:pt>
                <c:pt idx="299">
                  <c:v>10</c:v>
                </c:pt>
                <c:pt idx="300">
                  <c:v>10</c:v>
                </c:pt>
                <c:pt idx="301">
                  <c:v>10</c:v>
                </c:pt>
                <c:pt idx="302">
                  <c:v>10</c:v>
                </c:pt>
                <c:pt idx="303">
                  <c:v>10</c:v>
                </c:pt>
                <c:pt idx="304">
                  <c:v>10</c:v>
                </c:pt>
                <c:pt idx="305">
                  <c:v>10</c:v>
                </c:pt>
                <c:pt idx="306">
                  <c:v>10</c:v>
                </c:pt>
                <c:pt idx="307">
                  <c:v>10</c:v>
                </c:pt>
                <c:pt idx="308">
                  <c:v>10</c:v>
                </c:pt>
                <c:pt idx="309">
                  <c:v>10</c:v>
                </c:pt>
                <c:pt idx="310">
                  <c:v>10</c:v>
                </c:pt>
                <c:pt idx="311">
                  <c:v>10</c:v>
                </c:pt>
                <c:pt idx="312">
                  <c:v>10</c:v>
                </c:pt>
                <c:pt idx="313">
                  <c:v>10</c:v>
                </c:pt>
                <c:pt idx="314">
                  <c:v>10</c:v>
                </c:pt>
                <c:pt idx="315">
                  <c:v>10</c:v>
                </c:pt>
                <c:pt idx="316">
                  <c:v>10</c:v>
                </c:pt>
                <c:pt idx="317">
                  <c:v>10</c:v>
                </c:pt>
                <c:pt idx="318">
                  <c:v>10</c:v>
                </c:pt>
                <c:pt idx="319">
                  <c:v>10</c:v>
                </c:pt>
                <c:pt idx="320">
                  <c:v>10</c:v>
                </c:pt>
                <c:pt idx="321">
                  <c:v>10</c:v>
                </c:pt>
                <c:pt idx="322">
                  <c:v>10</c:v>
                </c:pt>
                <c:pt idx="323">
                  <c:v>10</c:v>
                </c:pt>
                <c:pt idx="324">
                  <c:v>10</c:v>
                </c:pt>
                <c:pt idx="325">
                  <c:v>10</c:v>
                </c:pt>
                <c:pt idx="326">
                  <c:v>10</c:v>
                </c:pt>
                <c:pt idx="327">
                  <c:v>10</c:v>
                </c:pt>
                <c:pt idx="328">
                  <c:v>10</c:v>
                </c:pt>
                <c:pt idx="329">
                  <c:v>10</c:v>
                </c:pt>
                <c:pt idx="330">
                  <c:v>10</c:v>
                </c:pt>
                <c:pt idx="331">
                  <c:v>10</c:v>
                </c:pt>
                <c:pt idx="332">
                  <c:v>10</c:v>
                </c:pt>
                <c:pt idx="333">
                  <c:v>10</c:v>
                </c:pt>
                <c:pt idx="334">
                  <c:v>10</c:v>
                </c:pt>
                <c:pt idx="335">
                  <c:v>10</c:v>
                </c:pt>
                <c:pt idx="336">
                  <c:v>10</c:v>
                </c:pt>
                <c:pt idx="337">
                  <c:v>10</c:v>
                </c:pt>
                <c:pt idx="338">
                  <c:v>10</c:v>
                </c:pt>
                <c:pt idx="339">
                  <c:v>10</c:v>
                </c:pt>
                <c:pt idx="340">
                  <c:v>10</c:v>
                </c:pt>
                <c:pt idx="341">
                  <c:v>10</c:v>
                </c:pt>
                <c:pt idx="342">
                  <c:v>10</c:v>
                </c:pt>
                <c:pt idx="343">
                  <c:v>10</c:v>
                </c:pt>
                <c:pt idx="344">
                  <c:v>10</c:v>
                </c:pt>
                <c:pt idx="345">
                  <c:v>10</c:v>
                </c:pt>
                <c:pt idx="346">
                  <c:v>10</c:v>
                </c:pt>
                <c:pt idx="347">
                  <c:v>10</c:v>
                </c:pt>
                <c:pt idx="348">
                  <c:v>10</c:v>
                </c:pt>
                <c:pt idx="349">
                  <c:v>10</c:v>
                </c:pt>
                <c:pt idx="350">
                  <c:v>10</c:v>
                </c:pt>
                <c:pt idx="351">
                  <c:v>10</c:v>
                </c:pt>
                <c:pt idx="352">
                  <c:v>10</c:v>
                </c:pt>
                <c:pt idx="353">
                  <c:v>10</c:v>
                </c:pt>
                <c:pt idx="354">
                  <c:v>10</c:v>
                </c:pt>
                <c:pt idx="355">
                  <c:v>10</c:v>
                </c:pt>
                <c:pt idx="356">
                  <c:v>10</c:v>
                </c:pt>
                <c:pt idx="357">
                  <c:v>10</c:v>
                </c:pt>
                <c:pt idx="358">
                  <c:v>10</c:v>
                </c:pt>
                <c:pt idx="359">
                  <c:v>10</c:v>
                </c:pt>
                <c:pt idx="360">
                  <c:v>10</c:v>
                </c:pt>
                <c:pt idx="361">
                  <c:v>10</c:v>
                </c:pt>
                <c:pt idx="362">
                  <c:v>10</c:v>
                </c:pt>
                <c:pt idx="363">
                  <c:v>10</c:v>
                </c:pt>
                <c:pt idx="364">
                  <c:v>10</c:v>
                </c:pt>
                <c:pt idx="365">
                  <c:v>10</c:v>
                </c:pt>
                <c:pt idx="366">
                  <c:v>10</c:v>
                </c:pt>
                <c:pt idx="367">
                  <c:v>10</c:v>
                </c:pt>
                <c:pt idx="368">
                  <c:v>10</c:v>
                </c:pt>
                <c:pt idx="369">
                  <c:v>10</c:v>
                </c:pt>
                <c:pt idx="370">
                  <c:v>10</c:v>
                </c:pt>
                <c:pt idx="371">
                  <c:v>10</c:v>
                </c:pt>
                <c:pt idx="372">
                  <c:v>10</c:v>
                </c:pt>
                <c:pt idx="373">
                  <c:v>10</c:v>
                </c:pt>
                <c:pt idx="374">
                  <c:v>10</c:v>
                </c:pt>
                <c:pt idx="375">
                  <c:v>10</c:v>
                </c:pt>
                <c:pt idx="376">
                  <c:v>10</c:v>
                </c:pt>
                <c:pt idx="377">
                  <c:v>10</c:v>
                </c:pt>
                <c:pt idx="378">
                  <c:v>10</c:v>
                </c:pt>
                <c:pt idx="379">
                  <c:v>10</c:v>
                </c:pt>
                <c:pt idx="380">
                  <c:v>10</c:v>
                </c:pt>
                <c:pt idx="381">
                  <c:v>10</c:v>
                </c:pt>
                <c:pt idx="382">
                  <c:v>10</c:v>
                </c:pt>
                <c:pt idx="383">
                  <c:v>10</c:v>
                </c:pt>
                <c:pt idx="384">
                  <c:v>10</c:v>
                </c:pt>
                <c:pt idx="385">
                  <c:v>10</c:v>
                </c:pt>
                <c:pt idx="386">
                  <c:v>10</c:v>
                </c:pt>
                <c:pt idx="387">
                  <c:v>10</c:v>
                </c:pt>
                <c:pt idx="388">
                  <c:v>10</c:v>
                </c:pt>
                <c:pt idx="389">
                  <c:v>10</c:v>
                </c:pt>
                <c:pt idx="390">
                  <c:v>10</c:v>
                </c:pt>
                <c:pt idx="391">
                  <c:v>10</c:v>
                </c:pt>
                <c:pt idx="392">
                  <c:v>10</c:v>
                </c:pt>
                <c:pt idx="393">
                  <c:v>10</c:v>
                </c:pt>
                <c:pt idx="394">
                  <c:v>10</c:v>
                </c:pt>
                <c:pt idx="395">
                  <c:v>10</c:v>
                </c:pt>
                <c:pt idx="396">
                  <c:v>10</c:v>
                </c:pt>
                <c:pt idx="397">
                  <c:v>10</c:v>
                </c:pt>
                <c:pt idx="398">
                  <c:v>10</c:v>
                </c:pt>
                <c:pt idx="399">
                  <c:v>10</c:v>
                </c:pt>
                <c:pt idx="400">
                  <c:v>10</c:v>
                </c:pt>
                <c:pt idx="401">
                  <c:v>10</c:v>
                </c:pt>
                <c:pt idx="402">
                  <c:v>10</c:v>
                </c:pt>
                <c:pt idx="403">
                  <c:v>10</c:v>
                </c:pt>
                <c:pt idx="404">
                  <c:v>10</c:v>
                </c:pt>
                <c:pt idx="405">
                  <c:v>10</c:v>
                </c:pt>
                <c:pt idx="406">
                  <c:v>10</c:v>
                </c:pt>
                <c:pt idx="407">
                  <c:v>10</c:v>
                </c:pt>
                <c:pt idx="408">
                  <c:v>10</c:v>
                </c:pt>
                <c:pt idx="409">
                  <c:v>10</c:v>
                </c:pt>
                <c:pt idx="410">
                  <c:v>10</c:v>
                </c:pt>
                <c:pt idx="411">
                  <c:v>10</c:v>
                </c:pt>
                <c:pt idx="412">
                  <c:v>10</c:v>
                </c:pt>
                <c:pt idx="413">
                  <c:v>10</c:v>
                </c:pt>
                <c:pt idx="414">
                  <c:v>10</c:v>
                </c:pt>
                <c:pt idx="415">
                  <c:v>10</c:v>
                </c:pt>
                <c:pt idx="416">
                  <c:v>10</c:v>
                </c:pt>
                <c:pt idx="417">
                  <c:v>10</c:v>
                </c:pt>
                <c:pt idx="418">
                  <c:v>10</c:v>
                </c:pt>
                <c:pt idx="419">
                  <c:v>10</c:v>
                </c:pt>
                <c:pt idx="420">
                  <c:v>10</c:v>
                </c:pt>
                <c:pt idx="421">
                  <c:v>10</c:v>
                </c:pt>
                <c:pt idx="422">
                  <c:v>10</c:v>
                </c:pt>
                <c:pt idx="423">
                  <c:v>10</c:v>
                </c:pt>
                <c:pt idx="424">
                  <c:v>10</c:v>
                </c:pt>
                <c:pt idx="425">
                  <c:v>10</c:v>
                </c:pt>
                <c:pt idx="426">
                  <c:v>10</c:v>
                </c:pt>
                <c:pt idx="427">
                  <c:v>10</c:v>
                </c:pt>
                <c:pt idx="428">
                  <c:v>10</c:v>
                </c:pt>
                <c:pt idx="429">
                  <c:v>10</c:v>
                </c:pt>
                <c:pt idx="430">
                  <c:v>10</c:v>
                </c:pt>
                <c:pt idx="431">
                  <c:v>10</c:v>
                </c:pt>
                <c:pt idx="432">
                  <c:v>10</c:v>
                </c:pt>
                <c:pt idx="433">
                  <c:v>10</c:v>
                </c:pt>
                <c:pt idx="434">
                  <c:v>10</c:v>
                </c:pt>
                <c:pt idx="435">
                  <c:v>10</c:v>
                </c:pt>
                <c:pt idx="436">
                  <c:v>10</c:v>
                </c:pt>
                <c:pt idx="437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E6-4671-8EFA-7BBCB3B8B9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464064"/>
        <c:axId val="31510912"/>
      </c:lineChart>
      <c:catAx>
        <c:axId val="31464064"/>
        <c:scaling>
          <c:orientation val="minMax"/>
        </c:scaling>
        <c:delete val="1"/>
        <c:axPos val="b"/>
        <c:majorTickMark val="out"/>
        <c:minorTickMark val="none"/>
        <c:tickLblPos val="nextTo"/>
        <c:crossAx val="31510912"/>
        <c:crosses val="autoZero"/>
        <c:auto val="1"/>
        <c:lblAlgn val="ctr"/>
        <c:lblOffset val="100"/>
        <c:noMultiLvlLbl val="0"/>
      </c:catAx>
      <c:valAx>
        <c:axId val="31510912"/>
        <c:scaling>
          <c:orientation val="minMax"/>
          <c:max val="600"/>
          <c:min val="-60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+mn-lt"/>
                <a:cs typeface="Times New Roman" pitchFamily="18" charset="0"/>
              </a:defRPr>
            </a:pPr>
            <a:endParaRPr lang="en-US"/>
          </a:p>
        </c:txPr>
        <c:crossAx val="31464064"/>
        <c:crosses val="autoZero"/>
        <c:crossBetween val="between"/>
        <c:majorUnit val="200"/>
      </c:valAx>
      <c:spPr>
        <a:noFill/>
        <a:ln w="25400">
          <a:noFill/>
        </a:ln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27924949009693906"/>
          <c:y val="0.73236369039504712"/>
          <c:w val="0.54362070073020508"/>
          <c:h val="0.13429102082361019"/>
        </c:manualLayout>
      </c:layout>
      <c:overlay val="0"/>
      <c:txPr>
        <a:bodyPr/>
        <a:lstStyle/>
        <a:p>
          <a:pPr>
            <a:defRPr sz="2400" b="1">
              <a:latin typeface="+mn-lt"/>
              <a:cs typeface="Times New Roman" pitchFamily="18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6238407699037622E-2"/>
          <c:y val="6.9919072615923006E-2"/>
          <c:w val="0.89578893263342096"/>
          <c:h val="0.878680373286672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'[GM for Ame 4 crops.xlsx]groundnut'!$E$11</c:f>
              <c:strCache>
                <c:ptCount val="1"/>
                <c:pt idx="0">
                  <c:v>Gross margins</c:v>
                </c:pt>
              </c:strCache>
            </c:strRef>
          </c:tx>
          <c:invertIfNegative val="0"/>
          <c:val>
            <c:numRef>
              <c:f>'[GM for Ame 4 crops.xlsx]groundnut'!$E$12:$E$159</c:f>
              <c:numCache>
                <c:formatCode>General</c:formatCode>
                <c:ptCount val="148"/>
                <c:pt idx="0">
                  <c:v>-148.28433823529411</c:v>
                </c:pt>
                <c:pt idx="1">
                  <c:v>-136.51963235294119</c:v>
                </c:pt>
                <c:pt idx="2">
                  <c:v>-129.77941176470588</c:v>
                </c:pt>
                <c:pt idx="3">
                  <c:v>-129.55801470588236</c:v>
                </c:pt>
                <c:pt idx="4">
                  <c:v>-120.7597794117647</c:v>
                </c:pt>
                <c:pt idx="5">
                  <c:v>-110.29411764705883</c:v>
                </c:pt>
                <c:pt idx="6">
                  <c:v>-106.69117647058823</c:v>
                </c:pt>
                <c:pt idx="7">
                  <c:v>-105</c:v>
                </c:pt>
                <c:pt idx="8">
                  <c:v>-105</c:v>
                </c:pt>
                <c:pt idx="9">
                  <c:v>-104.47117647058823</c:v>
                </c:pt>
                <c:pt idx="10">
                  <c:v>-97.626985294117659</c:v>
                </c:pt>
                <c:pt idx="11">
                  <c:v>-97.039191176470581</c:v>
                </c:pt>
                <c:pt idx="12">
                  <c:v>-94.315588235294115</c:v>
                </c:pt>
                <c:pt idx="13">
                  <c:v>-93.014705882352942</c:v>
                </c:pt>
                <c:pt idx="14">
                  <c:v>-90.588235294117652</c:v>
                </c:pt>
                <c:pt idx="15">
                  <c:v>-81.25</c:v>
                </c:pt>
                <c:pt idx="16">
                  <c:v>-79.662573529411773</c:v>
                </c:pt>
                <c:pt idx="17">
                  <c:v>-78.67647058823529</c:v>
                </c:pt>
                <c:pt idx="18">
                  <c:v>-75.919117647058826</c:v>
                </c:pt>
                <c:pt idx="19">
                  <c:v>-69.708970588235289</c:v>
                </c:pt>
                <c:pt idx="20">
                  <c:v>-65.882352941176464</c:v>
                </c:pt>
                <c:pt idx="21">
                  <c:v>-62.895926470588243</c:v>
                </c:pt>
                <c:pt idx="22">
                  <c:v>-61.711227941176475</c:v>
                </c:pt>
                <c:pt idx="23">
                  <c:v>-61.519882352941174</c:v>
                </c:pt>
                <c:pt idx="24">
                  <c:v>-59.246323529411768</c:v>
                </c:pt>
                <c:pt idx="25">
                  <c:v>-55.14707352941177</c:v>
                </c:pt>
                <c:pt idx="26">
                  <c:v>-54.117654411764704</c:v>
                </c:pt>
                <c:pt idx="27">
                  <c:v>-53.921573529411759</c:v>
                </c:pt>
                <c:pt idx="28">
                  <c:v>-53.921573529411759</c:v>
                </c:pt>
                <c:pt idx="29">
                  <c:v>-52.807470588235297</c:v>
                </c:pt>
                <c:pt idx="30">
                  <c:v>-51.838250000000002</c:v>
                </c:pt>
                <c:pt idx="31">
                  <c:v>-50.735301470588233</c:v>
                </c:pt>
                <c:pt idx="32">
                  <c:v>-47.794125000000001</c:v>
                </c:pt>
                <c:pt idx="33">
                  <c:v>-45.451875000000001</c:v>
                </c:pt>
                <c:pt idx="34">
                  <c:v>-43.106632352941176</c:v>
                </c:pt>
                <c:pt idx="35">
                  <c:v>-41.039676470588233</c:v>
                </c:pt>
                <c:pt idx="36">
                  <c:v>-40.832301470588234</c:v>
                </c:pt>
                <c:pt idx="37">
                  <c:v>-31.066183823529414</c:v>
                </c:pt>
                <c:pt idx="38">
                  <c:v>-30.03677205882353</c:v>
                </c:pt>
                <c:pt idx="39">
                  <c:v>-28.431382352941178</c:v>
                </c:pt>
                <c:pt idx="40">
                  <c:v>-25.882352941176471</c:v>
                </c:pt>
                <c:pt idx="41">
                  <c:v>-23.846169117647058</c:v>
                </c:pt>
                <c:pt idx="42">
                  <c:v>-18.611367647058824</c:v>
                </c:pt>
                <c:pt idx="43">
                  <c:v>-17.916661764705882</c:v>
                </c:pt>
                <c:pt idx="44">
                  <c:v>-13.385507352941177</c:v>
                </c:pt>
                <c:pt idx="45">
                  <c:v>-12.022058823529411</c:v>
                </c:pt>
                <c:pt idx="46">
                  <c:v>-11.764713235294117</c:v>
                </c:pt>
                <c:pt idx="47">
                  <c:v>-10.477941176470589</c:v>
                </c:pt>
                <c:pt idx="48">
                  <c:v>-10.294117647058824</c:v>
                </c:pt>
                <c:pt idx="49">
                  <c:v>-8.5294117647058822</c:v>
                </c:pt>
                <c:pt idx="50">
                  <c:v>-7.7759117647058824</c:v>
                </c:pt>
                <c:pt idx="51">
                  <c:v>-6.4706095588235302</c:v>
                </c:pt>
                <c:pt idx="52">
                  <c:v>-5.6818191176470592</c:v>
                </c:pt>
                <c:pt idx="53">
                  <c:v>-2.4632411764705879</c:v>
                </c:pt>
                <c:pt idx="54">
                  <c:v>1.3655338235294117</c:v>
                </c:pt>
                <c:pt idx="55">
                  <c:v>1.5625007352941178</c:v>
                </c:pt>
                <c:pt idx="56">
                  <c:v>4.4117602941176468</c:v>
                </c:pt>
                <c:pt idx="57">
                  <c:v>7.3529411764705879</c:v>
                </c:pt>
                <c:pt idx="58">
                  <c:v>8.2720588235294112</c:v>
                </c:pt>
                <c:pt idx="59">
                  <c:v>9.7303897058823523</c:v>
                </c:pt>
                <c:pt idx="60">
                  <c:v>11.121316176470588</c:v>
                </c:pt>
                <c:pt idx="61">
                  <c:v>11.764705882352942</c:v>
                </c:pt>
                <c:pt idx="62">
                  <c:v>13.194441176470587</c:v>
                </c:pt>
                <c:pt idx="63">
                  <c:v>13.235279411764706</c:v>
                </c:pt>
                <c:pt idx="64">
                  <c:v>14.280786764705882</c:v>
                </c:pt>
                <c:pt idx="65">
                  <c:v>14.950977941176472</c:v>
                </c:pt>
                <c:pt idx="66">
                  <c:v>16.25</c:v>
                </c:pt>
                <c:pt idx="67">
                  <c:v>16.685514705882351</c:v>
                </c:pt>
                <c:pt idx="68">
                  <c:v>20.377985294117646</c:v>
                </c:pt>
                <c:pt idx="69">
                  <c:v>22.058823529411764</c:v>
                </c:pt>
                <c:pt idx="70">
                  <c:v>23.71321323529412</c:v>
                </c:pt>
                <c:pt idx="71">
                  <c:v>24.05883088235294</c:v>
                </c:pt>
                <c:pt idx="72">
                  <c:v>26.25</c:v>
                </c:pt>
                <c:pt idx="73">
                  <c:v>28.252933823529411</c:v>
                </c:pt>
                <c:pt idx="74">
                  <c:v>32.352933823529412</c:v>
                </c:pt>
                <c:pt idx="75">
                  <c:v>33.08822794117647</c:v>
                </c:pt>
                <c:pt idx="76">
                  <c:v>34.558823529411768</c:v>
                </c:pt>
                <c:pt idx="77">
                  <c:v>35</c:v>
                </c:pt>
                <c:pt idx="78">
                  <c:v>35.350676470588233</c:v>
                </c:pt>
                <c:pt idx="79">
                  <c:v>36.115191176470589</c:v>
                </c:pt>
                <c:pt idx="80">
                  <c:v>41.997941176470583</c:v>
                </c:pt>
                <c:pt idx="81">
                  <c:v>43.382345588235296</c:v>
                </c:pt>
                <c:pt idx="82">
                  <c:v>43.62745588235294</c:v>
                </c:pt>
                <c:pt idx="83">
                  <c:v>46.904316176470587</c:v>
                </c:pt>
                <c:pt idx="84">
                  <c:v>51.424647058823531</c:v>
                </c:pt>
                <c:pt idx="85">
                  <c:v>51.838227941176477</c:v>
                </c:pt>
                <c:pt idx="86">
                  <c:v>58.823522058823535</c:v>
                </c:pt>
                <c:pt idx="87">
                  <c:v>62.388588235294115</c:v>
                </c:pt>
                <c:pt idx="88">
                  <c:v>63.770735294117642</c:v>
                </c:pt>
                <c:pt idx="89">
                  <c:v>64.758801470588239</c:v>
                </c:pt>
                <c:pt idx="90">
                  <c:v>66.72633088235294</c:v>
                </c:pt>
                <c:pt idx="91">
                  <c:v>69.316764705882349</c:v>
                </c:pt>
                <c:pt idx="92">
                  <c:v>70.976308823529408</c:v>
                </c:pt>
                <c:pt idx="93">
                  <c:v>74.264705882352942</c:v>
                </c:pt>
                <c:pt idx="94">
                  <c:v>74.278308823529414</c:v>
                </c:pt>
                <c:pt idx="95">
                  <c:v>79.253235294117644</c:v>
                </c:pt>
                <c:pt idx="96">
                  <c:v>83.272058823529406</c:v>
                </c:pt>
                <c:pt idx="97">
                  <c:v>83.455882352941174</c:v>
                </c:pt>
                <c:pt idx="98">
                  <c:v>85.355367647058827</c:v>
                </c:pt>
                <c:pt idx="99">
                  <c:v>86.036470588235304</c:v>
                </c:pt>
                <c:pt idx="100">
                  <c:v>87.577352941176471</c:v>
                </c:pt>
                <c:pt idx="101">
                  <c:v>87.647058823529406</c:v>
                </c:pt>
                <c:pt idx="102">
                  <c:v>88.664191176470595</c:v>
                </c:pt>
                <c:pt idx="103">
                  <c:v>88.82352941176471</c:v>
                </c:pt>
                <c:pt idx="104">
                  <c:v>92.401985294117651</c:v>
                </c:pt>
                <c:pt idx="105">
                  <c:v>95.907941176470587</c:v>
                </c:pt>
                <c:pt idx="106">
                  <c:v>97.916617647058828</c:v>
                </c:pt>
                <c:pt idx="107">
                  <c:v>99.080882352941174</c:v>
                </c:pt>
                <c:pt idx="108">
                  <c:v>99.790294117647051</c:v>
                </c:pt>
                <c:pt idx="109">
                  <c:v>102.20588235294117</c:v>
                </c:pt>
                <c:pt idx="110">
                  <c:v>103.84963235294117</c:v>
                </c:pt>
                <c:pt idx="111">
                  <c:v>106.76345588235293</c:v>
                </c:pt>
                <c:pt idx="112">
                  <c:v>109.70588235294117</c:v>
                </c:pt>
                <c:pt idx="113">
                  <c:v>109.8652205882353</c:v>
                </c:pt>
                <c:pt idx="114">
                  <c:v>113.23529411764706</c:v>
                </c:pt>
                <c:pt idx="115">
                  <c:v>116.32352941176471</c:v>
                </c:pt>
                <c:pt idx="116">
                  <c:v>117.01654411764706</c:v>
                </c:pt>
                <c:pt idx="117">
                  <c:v>117.64705882352941</c:v>
                </c:pt>
                <c:pt idx="118">
                  <c:v>117.64705882352941</c:v>
                </c:pt>
                <c:pt idx="119">
                  <c:v>118.63514705882352</c:v>
                </c:pt>
                <c:pt idx="120">
                  <c:v>120.58823529411765</c:v>
                </c:pt>
                <c:pt idx="121">
                  <c:v>123.45588235294117</c:v>
                </c:pt>
                <c:pt idx="122">
                  <c:v>125</c:v>
                </c:pt>
                <c:pt idx="123">
                  <c:v>126.85375000000001</c:v>
                </c:pt>
                <c:pt idx="124">
                  <c:v>128.125</c:v>
                </c:pt>
                <c:pt idx="125">
                  <c:v>132.1622794117647</c:v>
                </c:pt>
                <c:pt idx="126">
                  <c:v>135.68014705882354</c:v>
                </c:pt>
                <c:pt idx="127">
                  <c:v>137.86764705882354</c:v>
                </c:pt>
                <c:pt idx="128">
                  <c:v>142.15683823529412</c:v>
                </c:pt>
                <c:pt idx="129">
                  <c:v>144.93463235294118</c:v>
                </c:pt>
                <c:pt idx="130">
                  <c:v>147.05882352941177</c:v>
                </c:pt>
                <c:pt idx="131">
                  <c:v>147.29779411764707</c:v>
                </c:pt>
                <c:pt idx="132">
                  <c:v>148.16176470588235</c:v>
                </c:pt>
                <c:pt idx="133">
                  <c:v>153.23529411764707</c:v>
                </c:pt>
                <c:pt idx="134">
                  <c:v>156.86272058823528</c:v>
                </c:pt>
                <c:pt idx="135">
                  <c:v>163.39867647058824</c:v>
                </c:pt>
                <c:pt idx="136">
                  <c:v>163.95308823529413</c:v>
                </c:pt>
                <c:pt idx="137">
                  <c:v>164.23301470588234</c:v>
                </c:pt>
                <c:pt idx="138">
                  <c:v>173.21426470588236</c:v>
                </c:pt>
                <c:pt idx="139">
                  <c:v>180.88235294117646</c:v>
                </c:pt>
                <c:pt idx="140">
                  <c:v>190.25735294117646</c:v>
                </c:pt>
                <c:pt idx="141">
                  <c:v>205.36764705882354</c:v>
                </c:pt>
                <c:pt idx="142">
                  <c:v>205.88235294117646</c:v>
                </c:pt>
                <c:pt idx="143">
                  <c:v>208.60294117647058</c:v>
                </c:pt>
                <c:pt idx="144">
                  <c:v>209.6985294117647</c:v>
                </c:pt>
                <c:pt idx="145">
                  <c:v>212.25485294117647</c:v>
                </c:pt>
                <c:pt idx="146">
                  <c:v>214.52205882352942</c:v>
                </c:pt>
                <c:pt idx="147">
                  <c:v>215.05882352941177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E1-421F-8E1E-AC92E39CAE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9104128"/>
        <c:axId val="109114880"/>
      </c:barChart>
      <c:lineChart>
        <c:grouping val="standard"/>
        <c:varyColors val="0"/>
        <c:ser>
          <c:idx val="1"/>
          <c:order val="1"/>
          <c:tx>
            <c:strRef>
              <c:f>'[GM for Ame 4 crops.xlsx]groundnut'!$F$11</c:f>
              <c:strCache>
                <c:ptCount val="1"/>
                <c:pt idx="0">
                  <c:v>Median $30/ac</c:v>
                </c:pt>
              </c:strCache>
            </c:strRef>
          </c:tx>
          <c:spPr>
            <a:ln w="31750"/>
          </c:spPr>
          <c:marker>
            <c:symbol val="none"/>
          </c:marker>
          <c:val>
            <c:numRef>
              <c:f>'[GM for Ame 4 crops.xlsx]groundnut'!$F$12:$F$159</c:f>
              <c:numCache>
                <c:formatCode>General</c:formatCode>
                <c:ptCount val="148"/>
                <c:pt idx="0">
                  <c:v>30.302933823529411</c:v>
                </c:pt>
                <c:pt idx="1">
                  <c:v>30.302933823529411</c:v>
                </c:pt>
                <c:pt idx="2">
                  <c:v>30.302933823529411</c:v>
                </c:pt>
                <c:pt idx="3">
                  <c:v>30.302933823529411</c:v>
                </c:pt>
                <c:pt idx="4">
                  <c:v>30.302933823529411</c:v>
                </c:pt>
                <c:pt idx="5">
                  <c:v>30.302933823529411</c:v>
                </c:pt>
                <c:pt idx="6">
                  <c:v>30.302933823529411</c:v>
                </c:pt>
                <c:pt idx="7">
                  <c:v>30.302933823529411</c:v>
                </c:pt>
                <c:pt idx="8">
                  <c:v>30.302933823529411</c:v>
                </c:pt>
                <c:pt idx="9">
                  <c:v>30.302933823529411</c:v>
                </c:pt>
                <c:pt idx="10">
                  <c:v>30.302933823529411</c:v>
                </c:pt>
                <c:pt idx="11">
                  <c:v>30.302933823529411</c:v>
                </c:pt>
                <c:pt idx="12">
                  <c:v>30.302933823529411</c:v>
                </c:pt>
                <c:pt idx="13">
                  <c:v>30.302933823529411</c:v>
                </c:pt>
                <c:pt idx="14">
                  <c:v>30.302933823529411</c:v>
                </c:pt>
                <c:pt idx="15">
                  <c:v>30.302933823529411</c:v>
                </c:pt>
                <c:pt idx="16">
                  <c:v>30.302933823529411</c:v>
                </c:pt>
                <c:pt idx="17">
                  <c:v>30.302933823529411</c:v>
                </c:pt>
                <c:pt idx="18">
                  <c:v>30.302933823529411</c:v>
                </c:pt>
                <c:pt idx="19">
                  <c:v>30.302933823529411</c:v>
                </c:pt>
                <c:pt idx="20">
                  <c:v>30.302933823529411</c:v>
                </c:pt>
                <c:pt idx="21">
                  <c:v>30.302933823529411</c:v>
                </c:pt>
                <c:pt idx="22">
                  <c:v>30.302933823529411</c:v>
                </c:pt>
                <c:pt idx="23">
                  <c:v>30.302933823529411</c:v>
                </c:pt>
                <c:pt idx="24">
                  <c:v>30.302933823529411</c:v>
                </c:pt>
                <c:pt idx="25">
                  <c:v>30.302933823529411</c:v>
                </c:pt>
                <c:pt idx="26">
                  <c:v>30.302933823529411</c:v>
                </c:pt>
                <c:pt idx="27">
                  <c:v>30.302933823529411</c:v>
                </c:pt>
                <c:pt idx="28">
                  <c:v>30.302933823529411</c:v>
                </c:pt>
                <c:pt idx="29">
                  <c:v>30.302933823529411</c:v>
                </c:pt>
                <c:pt idx="30">
                  <c:v>30.302933823529411</c:v>
                </c:pt>
                <c:pt idx="31">
                  <c:v>30.302933823529411</c:v>
                </c:pt>
                <c:pt idx="32">
                  <c:v>30.302933823529411</c:v>
                </c:pt>
                <c:pt idx="33">
                  <c:v>30.302933823529411</c:v>
                </c:pt>
                <c:pt idx="34">
                  <c:v>30.302933823529411</c:v>
                </c:pt>
                <c:pt idx="35">
                  <c:v>30.302933823529411</c:v>
                </c:pt>
                <c:pt idx="36">
                  <c:v>30.302933823529411</c:v>
                </c:pt>
                <c:pt idx="37">
                  <c:v>30.302933823529411</c:v>
                </c:pt>
                <c:pt idx="38">
                  <c:v>30.302933823529411</c:v>
                </c:pt>
                <c:pt idx="39">
                  <c:v>30.302933823529411</c:v>
                </c:pt>
                <c:pt idx="40">
                  <c:v>30.302933823529411</c:v>
                </c:pt>
                <c:pt idx="41">
                  <c:v>30.302933823529411</c:v>
                </c:pt>
                <c:pt idx="42">
                  <c:v>30.302933823529411</c:v>
                </c:pt>
                <c:pt idx="43">
                  <c:v>30.302933823529411</c:v>
                </c:pt>
                <c:pt idx="44">
                  <c:v>30.302933823529411</c:v>
                </c:pt>
                <c:pt idx="45">
                  <c:v>30.302933823529411</c:v>
                </c:pt>
                <c:pt idx="46">
                  <c:v>30.302933823529411</c:v>
                </c:pt>
                <c:pt idx="47">
                  <c:v>30.302933823529411</c:v>
                </c:pt>
                <c:pt idx="48">
                  <c:v>30.302933823529411</c:v>
                </c:pt>
                <c:pt idx="49">
                  <c:v>30.302933823529411</c:v>
                </c:pt>
                <c:pt idx="50">
                  <c:v>30.302933823529411</c:v>
                </c:pt>
                <c:pt idx="51">
                  <c:v>30.302933823529411</c:v>
                </c:pt>
                <c:pt idx="52">
                  <c:v>30.302933823529411</c:v>
                </c:pt>
                <c:pt idx="53">
                  <c:v>30.302933823529411</c:v>
                </c:pt>
                <c:pt idx="54">
                  <c:v>30.302933823529411</c:v>
                </c:pt>
                <c:pt idx="55">
                  <c:v>30.302933823529411</c:v>
                </c:pt>
                <c:pt idx="56">
                  <c:v>30.302933823529411</c:v>
                </c:pt>
                <c:pt idx="57">
                  <c:v>30.302933823529411</c:v>
                </c:pt>
                <c:pt idx="58">
                  <c:v>30.302933823529411</c:v>
                </c:pt>
                <c:pt idx="59">
                  <c:v>30.302933823529411</c:v>
                </c:pt>
                <c:pt idx="60">
                  <c:v>30.302933823529411</c:v>
                </c:pt>
                <c:pt idx="61">
                  <c:v>30.302933823529411</c:v>
                </c:pt>
                <c:pt idx="62">
                  <c:v>30.302933823529411</c:v>
                </c:pt>
                <c:pt idx="63">
                  <c:v>30.302933823529411</c:v>
                </c:pt>
                <c:pt idx="64">
                  <c:v>30.302933823529411</c:v>
                </c:pt>
                <c:pt idx="65">
                  <c:v>30.302933823529411</c:v>
                </c:pt>
                <c:pt idx="66">
                  <c:v>30.302933823529411</c:v>
                </c:pt>
                <c:pt idx="67">
                  <c:v>30.302933823529411</c:v>
                </c:pt>
                <c:pt idx="68">
                  <c:v>30.302933823529411</c:v>
                </c:pt>
                <c:pt idx="69">
                  <c:v>30.302933823529411</c:v>
                </c:pt>
                <c:pt idx="70">
                  <c:v>30.302933823529411</c:v>
                </c:pt>
                <c:pt idx="71">
                  <c:v>30.302933823529411</c:v>
                </c:pt>
                <c:pt idx="72">
                  <c:v>30.302933823529411</c:v>
                </c:pt>
                <c:pt idx="73">
                  <c:v>30.302933823529411</c:v>
                </c:pt>
                <c:pt idx="74">
                  <c:v>30.302933823529411</c:v>
                </c:pt>
                <c:pt idx="75">
                  <c:v>30.302933823529411</c:v>
                </c:pt>
                <c:pt idx="76">
                  <c:v>30.302933823529411</c:v>
                </c:pt>
                <c:pt idx="77">
                  <c:v>30.302933823529411</c:v>
                </c:pt>
                <c:pt idx="78">
                  <c:v>30.302933823529411</c:v>
                </c:pt>
                <c:pt idx="79">
                  <c:v>30.302933823529411</c:v>
                </c:pt>
                <c:pt idx="80">
                  <c:v>30.302933823529411</c:v>
                </c:pt>
                <c:pt idx="81">
                  <c:v>30.302933823529411</c:v>
                </c:pt>
                <c:pt idx="82">
                  <c:v>30.302933823529411</c:v>
                </c:pt>
                <c:pt idx="83">
                  <c:v>30.302933823529411</c:v>
                </c:pt>
                <c:pt idx="84">
                  <c:v>30.302933823529411</c:v>
                </c:pt>
                <c:pt idx="85">
                  <c:v>30.302933823529411</c:v>
                </c:pt>
                <c:pt idx="86">
                  <c:v>30.302933823529411</c:v>
                </c:pt>
                <c:pt idx="87">
                  <c:v>30.302933823529411</c:v>
                </c:pt>
                <c:pt idx="88">
                  <c:v>30.302933823529411</c:v>
                </c:pt>
                <c:pt idx="89">
                  <c:v>30.302933823529411</c:v>
                </c:pt>
                <c:pt idx="90">
                  <c:v>30.302933823529411</c:v>
                </c:pt>
                <c:pt idx="91">
                  <c:v>30.302933823529411</c:v>
                </c:pt>
                <c:pt idx="92">
                  <c:v>30.302933823529411</c:v>
                </c:pt>
                <c:pt idx="93">
                  <c:v>30.302933823529411</c:v>
                </c:pt>
                <c:pt idx="94">
                  <c:v>30.302933823529411</c:v>
                </c:pt>
                <c:pt idx="95">
                  <c:v>30.302933823529411</c:v>
                </c:pt>
                <c:pt idx="96">
                  <c:v>30.302933823529411</c:v>
                </c:pt>
                <c:pt idx="97">
                  <c:v>30.302933823529411</c:v>
                </c:pt>
                <c:pt idx="98">
                  <c:v>30.302933823529411</c:v>
                </c:pt>
                <c:pt idx="99">
                  <c:v>30.302933823529411</c:v>
                </c:pt>
                <c:pt idx="100">
                  <c:v>30.302933823529411</c:v>
                </c:pt>
                <c:pt idx="101">
                  <c:v>30.302933823529411</c:v>
                </c:pt>
                <c:pt idx="102">
                  <c:v>30.302933823529411</c:v>
                </c:pt>
                <c:pt idx="103">
                  <c:v>30.302933823529411</c:v>
                </c:pt>
                <c:pt idx="104">
                  <c:v>30.302933823529411</c:v>
                </c:pt>
                <c:pt idx="105">
                  <c:v>30.302933823529411</c:v>
                </c:pt>
                <c:pt idx="106">
                  <c:v>30.302933823529411</c:v>
                </c:pt>
                <c:pt idx="107">
                  <c:v>30.302933823529411</c:v>
                </c:pt>
                <c:pt idx="108">
                  <c:v>30.302933823529411</c:v>
                </c:pt>
                <c:pt idx="109">
                  <c:v>30.302933823529411</c:v>
                </c:pt>
                <c:pt idx="110">
                  <c:v>30.302933823529411</c:v>
                </c:pt>
                <c:pt idx="111">
                  <c:v>30.302933823529411</c:v>
                </c:pt>
                <c:pt idx="112">
                  <c:v>30.302933823529411</c:v>
                </c:pt>
                <c:pt idx="113">
                  <c:v>30.302933823529411</c:v>
                </c:pt>
                <c:pt idx="114">
                  <c:v>30.302933823529411</c:v>
                </c:pt>
                <c:pt idx="115">
                  <c:v>30.302933823529411</c:v>
                </c:pt>
                <c:pt idx="116">
                  <c:v>30.302933823529411</c:v>
                </c:pt>
                <c:pt idx="117">
                  <c:v>30.302933823529411</c:v>
                </c:pt>
                <c:pt idx="118">
                  <c:v>30.302933823529411</c:v>
                </c:pt>
                <c:pt idx="119">
                  <c:v>30.302933823529411</c:v>
                </c:pt>
                <c:pt idx="120">
                  <c:v>30.302933823529411</c:v>
                </c:pt>
                <c:pt idx="121">
                  <c:v>30.302933823529411</c:v>
                </c:pt>
                <c:pt idx="122">
                  <c:v>30.302933823529411</c:v>
                </c:pt>
                <c:pt idx="123">
                  <c:v>30.302933823529411</c:v>
                </c:pt>
                <c:pt idx="124">
                  <c:v>30.302933823529411</c:v>
                </c:pt>
                <c:pt idx="125">
                  <c:v>30.302933823529411</c:v>
                </c:pt>
                <c:pt idx="126">
                  <c:v>30.302933823529411</c:v>
                </c:pt>
                <c:pt idx="127">
                  <c:v>30.302933823529411</c:v>
                </c:pt>
                <c:pt idx="128">
                  <c:v>30.302933823529411</c:v>
                </c:pt>
                <c:pt idx="129">
                  <c:v>30.302933823529411</c:v>
                </c:pt>
                <c:pt idx="130">
                  <c:v>30.302933823529411</c:v>
                </c:pt>
                <c:pt idx="131">
                  <c:v>30.302933823529411</c:v>
                </c:pt>
                <c:pt idx="132">
                  <c:v>30.302933823529411</c:v>
                </c:pt>
                <c:pt idx="133">
                  <c:v>30.302933823529411</c:v>
                </c:pt>
                <c:pt idx="134">
                  <c:v>30.302933823529411</c:v>
                </c:pt>
                <c:pt idx="135">
                  <c:v>30.302933823529411</c:v>
                </c:pt>
                <c:pt idx="136">
                  <c:v>30.302933823529411</c:v>
                </c:pt>
                <c:pt idx="137">
                  <c:v>30.302933823529411</c:v>
                </c:pt>
                <c:pt idx="138">
                  <c:v>30.302933823529411</c:v>
                </c:pt>
                <c:pt idx="139">
                  <c:v>30.302933823529411</c:v>
                </c:pt>
                <c:pt idx="140">
                  <c:v>30.302933823529411</c:v>
                </c:pt>
                <c:pt idx="141">
                  <c:v>30.302933823529411</c:v>
                </c:pt>
                <c:pt idx="142">
                  <c:v>30.302933823529411</c:v>
                </c:pt>
                <c:pt idx="143">
                  <c:v>30.302933823529411</c:v>
                </c:pt>
                <c:pt idx="144">
                  <c:v>30.302933823529411</c:v>
                </c:pt>
                <c:pt idx="145">
                  <c:v>30.302933823529411</c:v>
                </c:pt>
                <c:pt idx="146">
                  <c:v>30.302933823529411</c:v>
                </c:pt>
                <c:pt idx="147">
                  <c:v>30.302933823529411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AE1-421F-8E1E-AC92E39CAE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9104128"/>
        <c:axId val="109114880"/>
      </c:lineChart>
      <c:catAx>
        <c:axId val="109104128"/>
        <c:scaling>
          <c:orientation val="minMax"/>
        </c:scaling>
        <c:delete val="1"/>
        <c:axPos val="b"/>
        <c:majorTickMark val="out"/>
        <c:minorTickMark val="none"/>
        <c:tickLblPos val="nextTo"/>
        <c:crossAx val="109114880"/>
        <c:crosses val="autoZero"/>
        <c:auto val="1"/>
        <c:lblAlgn val="ctr"/>
        <c:lblOffset val="100"/>
        <c:noMultiLvlLbl val="0"/>
      </c:catAx>
      <c:valAx>
        <c:axId val="109114880"/>
        <c:scaling>
          <c:orientation val="minMax"/>
          <c:max val="600"/>
          <c:min val="-60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+mn-lt"/>
                <a:cs typeface="Times New Roman" pitchFamily="18" charset="0"/>
              </a:defRPr>
            </a:pPr>
            <a:endParaRPr lang="en-US"/>
          </a:p>
        </c:txPr>
        <c:crossAx val="109104128"/>
        <c:crosses val="autoZero"/>
        <c:crossBetween val="between"/>
        <c:majorUnit val="200"/>
      </c:val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24492639945469849"/>
          <c:y val="0.72665974044911041"/>
          <c:w val="0.69097231775042911"/>
          <c:h val="8.8690215806357539E-2"/>
        </c:manualLayout>
      </c:layout>
      <c:overlay val="0"/>
      <c:txPr>
        <a:bodyPr/>
        <a:lstStyle/>
        <a:p>
          <a:pPr>
            <a:defRPr sz="2400" b="1">
              <a:latin typeface="+mn-lt"/>
              <a:cs typeface="Times New Roman" pitchFamily="18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0682852143482059E-2"/>
          <c:y val="2.8252405949256341E-2"/>
          <c:w val="0.89506671041119856"/>
          <c:h val="0.934235928842228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'[GM for Ame 4 crops.xlsx]monsoon paddy'!$E$11</c:f>
              <c:strCache>
                <c:ptCount val="1"/>
                <c:pt idx="0">
                  <c:v>Gross margins</c:v>
                </c:pt>
              </c:strCache>
            </c:strRef>
          </c:tx>
          <c:invertIfNegative val="0"/>
          <c:val>
            <c:numRef>
              <c:f>'[GM for Ame 4 crops.xlsx]monsoon paddy'!$E$12:$E$378</c:f>
              <c:numCache>
                <c:formatCode>General</c:formatCode>
                <c:ptCount val="367"/>
                <c:pt idx="0">
                  <c:v>-166.64389705882354</c:v>
                </c:pt>
                <c:pt idx="1">
                  <c:v>-166.61764705882354</c:v>
                </c:pt>
                <c:pt idx="2">
                  <c:v>-153.02066176470589</c:v>
                </c:pt>
                <c:pt idx="3">
                  <c:v>-152.66544117647058</c:v>
                </c:pt>
                <c:pt idx="4">
                  <c:v>-152.31889705882355</c:v>
                </c:pt>
                <c:pt idx="5">
                  <c:v>-152.26522058823531</c:v>
                </c:pt>
                <c:pt idx="6">
                  <c:v>-151.39705882352942</c:v>
                </c:pt>
                <c:pt idx="7">
                  <c:v>-148.88470588235296</c:v>
                </c:pt>
                <c:pt idx="8">
                  <c:v>-142.60963235294119</c:v>
                </c:pt>
                <c:pt idx="9">
                  <c:v>-142.14286764705881</c:v>
                </c:pt>
                <c:pt idx="10">
                  <c:v>-139.81617647058823</c:v>
                </c:pt>
                <c:pt idx="11">
                  <c:v>-139.70588235294119</c:v>
                </c:pt>
                <c:pt idx="12">
                  <c:v>-137.69117647058823</c:v>
                </c:pt>
                <c:pt idx="13">
                  <c:v>-137.6633823529412</c:v>
                </c:pt>
                <c:pt idx="14">
                  <c:v>-136.87433823529412</c:v>
                </c:pt>
                <c:pt idx="15">
                  <c:v>-133.33330882352939</c:v>
                </c:pt>
                <c:pt idx="16">
                  <c:v>-132.79411764705881</c:v>
                </c:pt>
                <c:pt idx="17">
                  <c:v>-126.46308823529411</c:v>
                </c:pt>
                <c:pt idx="18">
                  <c:v>-124.31066176470588</c:v>
                </c:pt>
                <c:pt idx="19">
                  <c:v>-124.16669117647059</c:v>
                </c:pt>
                <c:pt idx="20">
                  <c:v>-117.10698529411765</c:v>
                </c:pt>
                <c:pt idx="21">
                  <c:v>-112.6995588235294</c:v>
                </c:pt>
                <c:pt idx="22">
                  <c:v>-112.54198529411765</c:v>
                </c:pt>
                <c:pt idx="23">
                  <c:v>-110.16845588235294</c:v>
                </c:pt>
                <c:pt idx="24">
                  <c:v>-109.83455882352941</c:v>
                </c:pt>
                <c:pt idx="25">
                  <c:v>-109.70588235294117</c:v>
                </c:pt>
                <c:pt idx="26">
                  <c:v>-108.75</c:v>
                </c:pt>
                <c:pt idx="27">
                  <c:v>-108.70095588235293</c:v>
                </c:pt>
                <c:pt idx="28">
                  <c:v>-105.31676470588235</c:v>
                </c:pt>
                <c:pt idx="29">
                  <c:v>-99.754926470588245</c:v>
                </c:pt>
                <c:pt idx="30">
                  <c:v>-93.014705882352942</c:v>
                </c:pt>
                <c:pt idx="31">
                  <c:v>-92.752132352941175</c:v>
                </c:pt>
                <c:pt idx="32">
                  <c:v>-84.741985294117654</c:v>
                </c:pt>
                <c:pt idx="33">
                  <c:v>-81.617647058823536</c:v>
                </c:pt>
                <c:pt idx="34">
                  <c:v>-80.659558823529409</c:v>
                </c:pt>
                <c:pt idx="35">
                  <c:v>-76.450955882352943</c:v>
                </c:pt>
                <c:pt idx="36">
                  <c:v>-74.787352941176479</c:v>
                </c:pt>
                <c:pt idx="37">
                  <c:v>-74.600147058823524</c:v>
                </c:pt>
                <c:pt idx="38">
                  <c:v>-70.094536764705893</c:v>
                </c:pt>
                <c:pt idx="39">
                  <c:v>-65.916779411764708</c:v>
                </c:pt>
                <c:pt idx="40">
                  <c:v>-64.705867647058824</c:v>
                </c:pt>
                <c:pt idx="41">
                  <c:v>-63.170955882352942</c:v>
                </c:pt>
                <c:pt idx="42">
                  <c:v>-61.764698529411767</c:v>
                </c:pt>
                <c:pt idx="43">
                  <c:v>-58.235294117647058</c:v>
                </c:pt>
                <c:pt idx="44">
                  <c:v>-57.074235294117649</c:v>
                </c:pt>
                <c:pt idx="45">
                  <c:v>-55.330889705882349</c:v>
                </c:pt>
                <c:pt idx="46">
                  <c:v>-54.591963235294124</c:v>
                </c:pt>
                <c:pt idx="47">
                  <c:v>-52.988455882352945</c:v>
                </c:pt>
                <c:pt idx="48">
                  <c:v>-52.361205882352948</c:v>
                </c:pt>
                <c:pt idx="49">
                  <c:v>-51.562492647058825</c:v>
                </c:pt>
                <c:pt idx="50">
                  <c:v>-49.264698529411767</c:v>
                </c:pt>
                <c:pt idx="51">
                  <c:v>-48.967580882352941</c:v>
                </c:pt>
                <c:pt idx="52">
                  <c:v>-46.874992647058825</c:v>
                </c:pt>
                <c:pt idx="53">
                  <c:v>-40.516801470588234</c:v>
                </c:pt>
                <c:pt idx="54">
                  <c:v>-40.441191176470589</c:v>
                </c:pt>
                <c:pt idx="55">
                  <c:v>-40.441176470588232</c:v>
                </c:pt>
                <c:pt idx="56">
                  <c:v>-40.241602941176474</c:v>
                </c:pt>
                <c:pt idx="57">
                  <c:v>-39.426470588235297</c:v>
                </c:pt>
                <c:pt idx="58">
                  <c:v>-38.970588235294116</c:v>
                </c:pt>
                <c:pt idx="59">
                  <c:v>-37.990191176470589</c:v>
                </c:pt>
                <c:pt idx="60">
                  <c:v>-36.799713235294121</c:v>
                </c:pt>
                <c:pt idx="61">
                  <c:v>-36.39708823529412</c:v>
                </c:pt>
                <c:pt idx="62">
                  <c:v>-34.896536764705886</c:v>
                </c:pt>
                <c:pt idx="63">
                  <c:v>-31.881176470588237</c:v>
                </c:pt>
                <c:pt idx="64">
                  <c:v>-31.617654411764708</c:v>
                </c:pt>
                <c:pt idx="65">
                  <c:v>-31.617632352941179</c:v>
                </c:pt>
                <c:pt idx="66">
                  <c:v>-29.41177205882353</c:v>
                </c:pt>
                <c:pt idx="67">
                  <c:v>-29.411764705882351</c:v>
                </c:pt>
                <c:pt idx="68">
                  <c:v>-28.308830882352943</c:v>
                </c:pt>
                <c:pt idx="69">
                  <c:v>-27.450977941176472</c:v>
                </c:pt>
                <c:pt idx="70">
                  <c:v>-24.264691176470592</c:v>
                </c:pt>
                <c:pt idx="71">
                  <c:v>-21.95379411764706</c:v>
                </c:pt>
                <c:pt idx="72">
                  <c:v>-21.323529411764707</c:v>
                </c:pt>
                <c:pt idx="73">
                  <c:v>-19.485264705882351</c:v>
                </c:pt>
                <c:pt idx="74">
                  <c:v>-18.925470588235292</c:v>
                </c:pt>
                <c:pt idx="75">
                  <c:v>-18.333330882352943</c:v>
                </c:pt>
                <c:pt idx="76">
                  <c:v>-17.279404411764705</c:v>
                </c:pt>
                <c:pt idx="77">
                  <c:v>-17.256441176470588</c:v>
                </c:pt>
                <c:pt idx="78">
                  <c:v>-16.666647058823528</c:v>
                </c:pt>
                <c:pt idx="79">
                  <c:v>-16.176470588235293</c:v>
                </c:pt>
                <c:pt idx="80">
                  <c:v>-15.441176470588236</c:v>
                </c:pt>
                <c:pt idx="81">
                  <c:v>-15.367654411764704</c:v>
                </c:pt>
                <c:pt idx="82">
                  <c:v>-14.751264705882354</c:v>
                </c:pt>
                <c:pt idx="83">
                  <c:v>-13.955338235294116</c:v>
                </c:pt>
                <c:pt idx="84">
                  <c:v>-13.907566176470588</c:v>
                </c:pt>
                <c:pt idx="85">
                  <c:v>-13.848036764705883</c:v>
                </c:pt>
                <c:pt idx="86">
                  <c:v>-13.480382352941175</c:v>
                </c:pt>
                <c:pt idx="87">
                  <c:v>-11.948536764705883</c:v>
                </c:pt>
                <c:pt idx="88">
                  <c:v>-11.397058823529411</c:v>
                </c:pt>
                <c:pt idx="89">
                  <c:v>-10.404720588235294</c:v>
                </c:pt>
                <c:pt idx="90">
                  <c:v>-10.189080882352942</c:v>
                </c:pt>
                <c:pt idx="91">
                  <c:v>-9.5588235294117645</c:v>
                </c:pt>
                <c:pt idx="92">
                  <c:v>-8.1695000000000011</c:v>
                </c:pt>
                <c:pt idx="93">
                  <c:v>-7.7941176470588234</c:v>
                </c:pt>
                <c:pt idx="94">
                  <c:v>-6.6176492647058831</c:v>
                </c:pt>
                <c:pt idx="95">
                  <c:v>-4.4117426470588237</c:v>
                </c:pt>
                <c:pt idx="96">
                  <c:v>-3.383843382352941</c:v>
                </c:pt>
                <c:pt idx="97">
                  <c:v>-1.8382426470588238</c:v>
                </c:pt>
                <c:pt idx="98">
                  <c:v>1.1029316176470589</c:v>
                </c:pt>
                <c:pt idx="99">
                  <c:v>1.9601514705882352</c:v>
                </c:pt>
                <c:pt idx="100">
                  <c:v>2.4509801470588237</c:v>
                </c:pt>
                <c:pt idx="101">
                  <c:v>2.704841176470588</c:v>
                </c:pt>
                <c:pt idx="102">
                  <c:v>2.9411735294117647</c:v>
                </c:pt>
                <c:pt idx="103">
                  <c:v>3.371852205882353</c:v>
                </c:pt>
                <c:pt idx="104">
                  <c:v>4.0176507352941178</c:v>
                </c:pt>
                <c:pt idx="105">
                  <c:v>4.1013955882352944</c:v>
                </c:pt>
                <c:pt idx="106">
                  <c:v>5.2520808823529412</c:v>
                </c:pt>
                <c:pt idx="107">
                  <c:v>6.9852963235294121</c:v>
                </c:pt>
                <c:pt idx="108">
                  <c:v>10.031514705882353</c:v>
                </c:pt>
                <c:pt idx="109">
                  <c:v>11.707985294117648</c:v>
                </c:pt>
                <c:pt idx="110">
                  <c:v>12.622544117647058</c:v>
                </c:pt>
                <c:pt idx="111">
                  <c:v>12.867661764705883</c:v>
                </c:pt>
                <c:pt idx="112">
                  <c:v>12.941183823529411</c:v>
                </c:pt>
                <c:pt idx="113">
                  <c:v>16.764698529411767</c:v>
                </c:pt>
                <c:pt idx="114">
                  <c:v>16.911764705882351</c:v>
                </c:pt>
                <c:pt idx="115">
                  <c:v>17.162507352941176</c:v>
                </c:pt>
                <c:pt idx="116">
                  <c:v>17.647080882352942</c:v>
                </c:pt>
                <c:pt idx="117">
                  <c:v>17.683823529411764</c:v>
                </c:pt>
                <c:pt idx="118">
                  <c:v>18.857889705882354</c:v>
                </c:pt>
                <c:pt idx="119">
                  <c:v>21.200985294117647</c:v>
                </c:pt>
                <c:pt idx="120">
                  <c:v>21.764705882352942</c:v>
                </c:pt>
                <c:pt idx="121">
                  <c:v>22.955889705882353</c:v>
                </c:pt>
                <c:pt idx="122">
                  <c:v>23.382338235294117</c:v>
                </c:pt>
                <c:pt idx="123">
                  <c:v>23.665220588235293</c:v>
                </c:pt>
                <c:pt idx="124">
                  <c:v>27.450970588235293</c:v>
                </c:pt>
                <c:pt idx="125">
                  <c:v>27.538514705882353</c:v>
                </c:pt>
                <c:pt idx="126">
                  <c:v>28.823536764705885</c:v>
                </c:pt>
                <c:pt idx="127">
                  <c:v>28.994786764705886</c:v>
                </c:pt>
                <c:pt idx="128">
                  <c:v>29.80463235294118</c:v>
                </c:pt>
                <c:pt idx="129">
                  <c:v>30.781602941176473</c:v>
                </c:pt>
                <c:pt idx="130">
                  <c:v>30.88236029411765</c:v>
                </c:pt>
                <c:pt idx="131">
                  <c:v>31.587654411764706</c:v>
                </c:pt>
                <c:pt idx="132">
                  <c:v>32.407566176470588</c:v>
                </c:pt>
                <c:pt idx="133">
                  <c:v>32.610279411764708</c:v>
                </c:pt>
                <c:pt idx="134">
                  <c:v>32.941161764705882</c:v>
                </c:pt>
                <c:pt idx="135">
                  <c:v>33.455874999999999</c:v>
                </c:pt>
                <c:pt idx="136">
                  <c:v>33.879558823529408</c:v>
                </c:pt>
                <c:pt idx="137">
                  <c:v>36.029411764705884</c:v>
                </c:pt>
                <c:pt idx="138">
                  <c:v>40.196080882352938</c:v>
                </c:pt>
                <c:pt idx="139">
                  <c:v>40.441176470588232</c:v>
                </c:pt>
                <c:pt idx="140">
                  <c:v>42.924830882352936</c:v>
                </c:pt>
                <c:pt idx="141">
                  <c:v>42.933286764705883</c:v>
                </c:pt>
                <c:pt idx="142">
                  <c:v>44.602051470588236</c:v>
                </c:pt>
                <c:pt idx="143">
                  <c:v>44.730397058823527</c:v>
                </c:pt>
                <c:pt idx="144">
                  <c:v>45.382764705882352</c:v>
                </c:pt>
                <c:pt idx="145">
                  <c:v>46.323529411764703</c:v>
                </c:pt>
                <c:pt idx="146">
                  <c:v>46.76213235294118</c:v>
                </c:pt>
                <c:pt idx="147">
                  <c:v>46.857154411764711</c:v>
                </c:pt>
                <c:pt idx="148">
                  <c:v>46.874992647058825</c:v>
                </c:pt>
                <c:pt idx="149">
                  <c:v>48.40883823529412</c:v>
                </c:pt>
                <c:pt idx="150">
                  <c:v>49.264691176470585</c:v>
                </c:pt>
                <c:pt idx="151">
                  <c:v>49.31851470588235</c:v>
                </c:pt>
                <c:pt idx="152">
                  <c:v>50.326801470588236</c:v>
                </c:pt>
                <c:pt idx="153">
                  <c:v>51.751588235294122</c:v>
                </c:pt>
                <c:pt idx="154">
                  <c:v>52.048330882352936</c:v>
                </c:pt>
                <c:pt idx="155">
                  <c:v>54.096632352941178</c:v>
                </c:pt>
                <c:pt idx="156">
                  <c:v>54.270485294117648</c:v>
                </c:pt>
                <c:pt idx="157">
                  <c:v>54.954477941176471</c:v>
                </c:pt>
                <c:pt idx="158">
                  <c:v>55.68591911764706</c:v>
                </c:pt>
                <c:pt idx="159">
                  <c:v>56.228286764705885</c:v>
                </c:pt>
                <c:pt idx="160">
                  <c:v>56.851374999999997</c:v>
                </c:pt>
                <c:pt idx="161">
                  <c:v>56.911779411764712</c:v>
                </c:pt>
                <c:pt idx="162">
                  <c:v>57.12658088235294</c:v>
                </c:pt>
                <c:pt idx="163">
                  <c:v>57.342441176470587</c:v>
                </c:pt>
                <c:pt idx="164">
                  <c:v>57.977948529411762</c:v>
                </c:pt>
                <c:pt idx="165">
                  <c:v>58.179970588235292</c:v>
                </c:pt>
                <c:pt idx="166">
                  <c:v>58.308823529411768</c:v>
                </c:pt>
                <c:pt idx="167">
                  <c:v>58.808838235294118</c:v>
                </c:pt>
                <c:pt idx="168">
                  <c:v>59.019602941176473</c:v>
                </c:pt>
                <c:pt idx="169">
                  <c:v>59.40127205882353</c:v>
                </c:pt>
                <c:pt idx="170">
                  <c:v>61.236198529411759</c:v>
                </c:pt>
                <c:pt idx="171">
                  <c:v>61.861345588235288</c:v>
                </c:pt>
                <c:pt idx="172">
                  <c:v>63.275294117647057</c:v>
                </c:pt>
                <c:pt idx="173">
                  <c:v>67.16384558823529</c:v>
                </c:pt>
                <c:pt idx="174">
                  <c:v>67.941176470588232</c:v>
                </c:pt>
                <c:pt idx="175">
                  <c:v>69.485308823529408</c:v>
                </c:pt>
                <c:pt idx="176">
                  <c:v>69.779426470588234</c:v>
                </c:pt>
                <c:pt idx="177">
                  <c:v>69.852941176470594</c:v>
                </c:pt>
                <c:pt idx="178">
                  <c:v>70.178580882352932</c:v>
                </c:pt>
                <c:pt idx="179">
                  <c:v>72.102213235294116</c:v>
                </c:pt>
                <c:pt idx="180">
                  <c:v>74.509779411764711</c:v>
                </c:pt>
                <c:pt idx="181">
                  <c:v>74.658602941176468</c:v>
                </c:pt>
                <c:pt idx="182">
                  <c:v>75.461911764705874</c:v>
                </c:pt>
                <c:pt idx="183">
                  <c:v>75.735294117647058</c:v>
                </c:pt>
                <c:pt idx="184">
                  <c:v>76.632499999999993</c:v>
                </c:pt>
                <c:pt idx="185">
                  <c:v>77.140220588235294</c:v>
                </c:pt>
                <c:pt idx="186">
                  <c:v>78.717867647058824</c:v>
                </c:pt>
                <c:pt idx="187">
                  <c:v>79.530808823529412</c:v>
                </c:pt>
                <c:pt idx="188">
                  <c:v>81.25</c:v>
                </c:pt>
                <c:pt idx="189">
                  <c:v>82.123161764705884</c:v>
                </c:pt>
                <c:pt idx="190">
                  <c:v>82.620808823529416</c:v>
                </c:pt>
                <c:pt idx="191">
                  <c:v>82.830882352941174</c:v>
                </c:pt>
                <c:pt idx="192">
                  <c:v>82.87198529411765</c:v>
                </c:pt>
                <c:pt idx="193">
                  <c:v>83.445367647058816</c:v>
                </c:pt>
                <c:pt idx="194">
                  <c:v>84.92647058823529</c:v>
                </c:pt>
                <c:pt idx="195">
                  <c:v>85.276691176470592</c:v>
                </c:pt>
                <c:pt idx="196">
                  <c:v>85.287720588235302</c:v>
                </c:pt>
                <c:pt idx="197">
                  <c:v>85.294117647058826</c:v>
                </c:pt>
                <c:pt idx="198">
                  <c:v>86.118602941176476</c:v>
                </c:pt>
                <c:pt idx="199">
                  <c:v>87.880808823529406</c:v>
                </c:pt>
                <c:pt idx="200">
                  <c:v>87.941176470588232</c:v>
                </c:pt>
                <c:pt idx="201">
                  <c:v>88.069852941176464</c:v>
                </c:pt>
                <c:pt idx="202">
                  <c:v>88.235294117647058</c:v>
                </c:pt>
                <c:pt idx="203">
                  <c:v>89.705882352941174</c:v>
                </c:pt>
                <c:pt idx="204">
                  <c:v>90.441176470588232</c:v>
                </c:pt>
                <c:pt idx="205">
                  <c:v>91.034632352941188</c:v>
                </c:pt>
                <c:pt idx="206">
                  <c:v>93.530955882352941</c:v>
                </c:pt>
                <c:pt idx="207">
                  <c:v>93.902647058823533</c:v>
                </c:pt>
                <c:pt idx="208">
                  <c:v>95.266544117647058</c:v>
                </c:pt>
                <c:pt idx="209">
                  <c:v>96.178897058823537</c:v>
                </c:pt>
                <c:pt idx="210">
                  <c:v>96.245220588235298</c:v>
                </c:pt>
                <c:pt idx="211">
                  <c:v>96.426691176470584</c:v>
                </c:pt>
                <c:pt idx="212">
                  <c:v>97.058823529411768</c:v>
                </c:pt>
                <c:pt idx="213">
                  <c:v>98.039191176470581</c:v>
                </c:pt>
                <c:pt idx="214">
                  <c:v>98.881985294117641</c:v>
                </c:pt>
                <c:pt idx="215">
                  <c:v>99.085441176470596</c:v>
                </c:pt>
                <c:pt idx="216">
                  <c:v>100.93742647058824</c:v>
                </c:pt>
                <c:pt idx="217">
                  <c:v>101.21000000000001</c:v>
                </c:pt>
                <c:pt idx="218">
                  <c:v>101.59838235294117</c:v>
                </c:pt>
                <c:pt idx="219">
                  <c:v>102.18683823529412</c:v>
                </c:pt>
                <c:pt idx="220">
                  <c:v>102.23529411764706</c:v>
                </c:pt>
                <c:pt idx="221">
                  <c:v>102.83088235294117</c:v>
                </c:pt>
                <c:pt idx="222">
                  <c:v>103.50647058823529</c:v>
                </c:pt>
                <c:pt idx="223">
                  <c:v>104.14919117647058</c:v>
                </c:pt>
                <c:pt idx="224">
                  <c:v>104.41176470588235</c:v>
                </c:pt>
                <c:pt idx="225">
                  <c:v>105.46220588235295</c:v>
                </c:pt>
                <c:pt idx="226">
                  <c:v>106.09242647058825</c:v>
                </c:pt>
                <c:pt idx="227">
                  <c:v>108.91198529411764</c:v>
                </c:pt>
                <c:pt idx="228">
                  <c:v>109.38374999999999</c:v>
                </c:pt>
                <c:pt idx="229">
                  <c:v>109.55882352941177</c:v>
                </c:pt>
                <c:pt idx="230">
                  <c:v>110.27551470588236</c:v>
                </c:pt>
                <c:pt idx="231">
                  <c:v>110.66176470588235</c:v>
                </c:pt>
                <c:pt idx="232">
                  <c:v>110.66176470588235</c:v>
                </c:pt>
                <c:pt idx="233">
                  <c:v>111.02566176470587</c:v>
                </c:pt>
                <c:pt idx="234">
                  <c:v>111.94705882352942</c:v>
                </c:pt>
                <c:pt idx="235">
                  <c:v>112.04411764705883</c:v>
                </c:pt>
                <c:pt idx="236">
                  <c:v>113.1416911764706</c:v>
                </c:pt>
                <c:pt idx="237">
                  <c:v>114.64860294117648</c:v>
                </c:pt>
                <c:pt idx="238">
                  <c:v>115.61625000000001</c:v>
                </c:pt>
                <c:pt idx="239">
                  <c:v>115.62088235294117</c:v>
                </c:pt>
                <c:pt idx="240">
                  <c:v>116.46639705882352</c:v>
                </c:pt>
                <c:pt idx="241">
                  <c:v>116.5931617647059</c:v>
                </c:pt>
                <c:pt idx="242">
                  <c:v>116.73882352941176</c:v>
                </c:pt>
                <c:pt idx="243">
                  <c:v>117.92088235294118</c:v>
                </c:pt>
                <c:pt idx="244">
                  <c:v>121.13970588235294</c:v>
                </c:pt>
                <c:pt idx="245">
                  <c:v>121.56860294117647</c:v>
                </c:pt>
                <c:pt idx="246">
                  <c:v>122.70220588235294</c:v>
                </c:pt>
                <c:pt idx="247">
                  <c:v>123.38323529411765</c:v>
                </c:pt>
                <c:pt idx="248">
                  <c:v>124.26470588235294</c:v>
                </c:pt>
                <c:pt idx="249">
                  <c:v>124.93698529411763</c:v>
                </c:pt>
                <c:pt idx="250">
                  <c:v>125.25867647058823</c:v>
                </c:pt>
                <c:pt idx="251">
                  <c:v>125.36764705882354</c:v>
                </c:pt>
                <c:pt idx="252">
                  <c:v>125.46566176470587</c:v>
                </c:pt>
                <c:pt idx="253">
                  <c:v>126.10294117647059</c:v>
                </c:pt>
                <c:pt idx="254">
                  <c:v>126.16808823529412</c:v>
                </c:pt>
                <c:pt idx="255">
                  <c:v>126.37257352941177</c:v>
                </c:pt>
                <c:pt idx="256">
                  <c:v>126.47058823529412</c:v>
                </c:pt>
                <c:pt idx="257">
                  <c:v>127.25838235294117</c:v>
                </c:pt>
                <c:pt idx="258">
                  <c:v>129.22794117647058</c:v>
                </c:pt>
                <c:pt idx="259">
                  <c:v>135.04904411764707</c:v>
                </c:pt>
                <c:pt idx="260">
                  <c:v>135.25911764705882</c:v>
                </c:pt>
                <c:pt idx="261">
                  <c:v>135.29411764705881</c:v>
                </c:pt>
                <c:pt idx="262">
                  <c:v>137.36154411764707</c:v>
                </c:pt>
                <c:pt idx="263">
                  <c:v>137.64705882352942</c:v>
                </c:pt>
                <c:pt idx="264">
                  <c:v>138.21426470588236</c:v>
                </c:pt>
                <c:pt idx="265">
                  <c:v>139.70588235294119</c:v>
                </c:pt>
                <c:pt idx="266">
                  <c:v>140.80882352941177</c:v>
                </c:pt>
                <c:pt idx="267">
                  <c:v>142.38448529411764</c:v>
                </c:pt>
                <c:pt idx="268">
                  <c:v>142.64705882352942</c:v>
                </c:pt>
                <c:pt idx="269">
                  <c:v>144.38029411764705</c:v>
                </c:pt>
                <c:pt idx="270">
                  <c:v>145.09801470588235</c:v>
                </c:pt>
                <c:pt idx="271">
                  <c:v>145.14705882352942</c:v>
                </c:pt>
                <c:pt idx="272">
                  <c:v>147.67161764705881</c:v>
                </c:pt>
                <c:pt idx="273">
                  <c:v>151.31661764705882</c:v>
                </c:pt>
                <c:pt idx="274">
                  <c:v>152.38970588235293</c:v>
                </c:pt>
                <c:pt idx="275">
                  <c:v>152.94117647058823</c:v>
                </c:pt>
                <c:pt idx="276">
                  <c:v>153.04367647058822</c:v>
                </c:pt>
                <c:pt idx="277">
                  <c:v>153.32183823529414</c:v>
                </c:pt>
                <c:pt idx="278">
                  <c:v>154.11764705882354</c:v>
                </c:pt>
                <c:pt idx="279">
                  <c:v>154.56720588235294</c:v>
                </c:pt>
                <c:pt idx="280">
                  <c:v>160.4385294117647</c:v>
                </c:pt>
                <c:pt idx="281">
                  <c:v>161.76470588235293</c:v>
                </c:pt>
                <c:pt idx="282">
                  <c:v>162.36867647058824</c:v>
                </c:pt>
                <c:pt idx="283">
                  <c:v>163.08823529411765</c:v>
                </c:pt>
                <c:pt idx="284">
                  <c:v>163.50316176470588</c:v>
                </c:pt>
                <c:pt idx="285">
                  <c:v>165.58823529411765</c:v>
                </c:pt>
                <c:pt idx="286">
                  <c:v>168.73948529411766</c:v>
                </c:pt>
                <c:pt idx="287">
                  <c:v>170.29411764705881</c:v>
                </c:pt>
                <c:pt idx="288">
                  <c:v>171.40235294117647</c:v>
                </c:pt>
                <c:pt idx="289">
                  <c:v>175.4902205882353</c:v>
                </c:pt>
                <c:pt idx="290">
                  <c:v>176.47058823529412</c:v>
                </c:pt>
                <c:pt idx="291">
                  <c:v>176.99580882352942</c:v>
                </c:pt>
                <c:pt idx="292">
                  <c:v>179.93698529411765</c:v>
                </c:pt>
                <c:pt idx="293">
                  <c:v>182.35294117647058</c:v>
                </c:pt>
                <c:pt idx="294">
                  <c:v>182.53676470588235</c:v>
                </c:pt>
                <c:pt idx="295">
                  <c:v>182.93066176470589</c:v>
                </c:pt>
                <c:pt idx="296">
                  <c:v>183.62588235294118</c:v>
                </c:pt>
                <c:pt idx="297">
                  <c:v>185.24176470588233</c:v>
                </c:pt>
                <c:pt idx="298">
                  <c:v>186.91176470588235</c:v>
                </c:pt>
                <c:pt idx="299">
                  <c:v>186.91176470588235</c:v>
                </c:pt>
                <c:pt idx="300">
                  <c:v>188.86558823529413</c:v>
                </c:pt>
                <c:pt idx="301">
                  <c:v>188.92176470588237</c:v>
                </c:pt>
                <c:pt idx="302">
                  <c:v>188.97058823529412</c:v>
                </c:pt>
                <c:pt idx="303">
                  <c:v>189.65338235294118</c:v>
                </c:pt>
                <c:pt idx="304">
                  <c:v>195.19433823529411</c:v>
                </c:pt>
                <c:pt idx="305">
                  <c:v>195.20110294117646</c:v>
                </c:pt>
                <c:pt idx="306">
                  <c:v>195.40823529411765</c:v>
                </c:pt>
                <c:pt idx="307">
                  <c:v>197.45977941176469</c:v>
                </c:pt>
                <c:pt idx="308">
                  <c:v>198.52941176470588</c:v>
                </c:pt>
                <c:pt idx="309">
                  <c:v>198.68698529411765</c:v>
                </c:pt>
                <c:pt idx="310">
                  <c:v>200.61558823529413</c:v>
                </c:pt>
                <c:pt idx="311">
                  <c:v>202.45095588235293</c:v>
                </c:pt>
                <c:pt idx="312">
                  <c:v>202.94117647058823</c:v>
                </c:pt>
                <c:pt idx="313">
                  <c:v>203.89705882352942</c:v>
                </c:pt>
                <c:pt idx="314">
                  <c:v>204.77941176470588</c:v>
                </c:pt>
                <c:pt idx="315">
                  <c:v>205.78433823529411</c:v>
                </c:pt>
                <c:pt idx="316">
                  <c:v>208.60294117647058</c:v>
                </c:pt>
                <c:pt idx="317">
                  <c:v>209.37566176470591</c:v>
                </c:pt>
                <c:pt idx="318">
                  <c:v>209.6020588235294</c:v>
                </c:pt>
                <c:pt idx="319">
                  <c:v>213.73286764705884</c:v>
                </c:pt>
                <c:pt idx="320">
                  <c:v>215.72125000000003</c:v>
                </c:pt>
                <c:pt idx="321">
                  <c:v>218.30882352941177</c:v>
                </c:pt>
                <c:pt idx="322">
                  <c:v>219.11764705882354</c:v>
                </c:pt>
                <c:pt idx="323">
                  <c:v>219.20588235294119</c:v>
                </c:pt>
                <c:pt idx="324">
                  <c:v>219.48529411764707</c:v>
                </c:pt>
                <c:pt idx="325">
                  <c:v>221.26051470588234</c:v>
                </c:pt>
                <c:pt idx="326">
                  <c:v>223.01470588235293</c:v>
                </c:pt>
                <c:pt idx="327">
                  <c:v>224.78117647058826</c:v>
                </c:pt>
                <c:pt idx="328">
                  <c:v>225.70588235294119</c:v>
                </c:pt>
                <c:pt idx="329">
                  <c:v>226.47058823529412</c:v>
                </c:pt>
                <c:pt idx="330">
                  <c:v>226.51963235294119</c:v>
                </c:pt>
                <c:pt idx="331">
                  <c:v>227.5735294117647</c:v>
                </c:pt>
                <c:pt idx="332">
                  <c:v>228.65191176470586</c:v>
                </c:pt>
                <c:pt idx="333">
                  <c:v>229.36970588235295</c:v>
                </c:pt>
                <c:pt idx="334">
                  <c:v>231.06617647058823</c:v>
                </c:pt>
                <c:pt idx="335">
                  <c:v>232.05882352941177</c:v>
                </c:pt>
                <c:pt idx="336">
                  <c:v>232.1008823529412</c:v>
                </c:pt>
                <c:pt idx="337">
                  <c:v>233.75</c:v>
                </c:pt>
                <c:pt idx="338">
                  <c:v>237.13220588235293</c:v>
                </c:pt>
                <c:pt idx="339">
                  <c:v>239.19279411764705</c:v>
                </c:pt>
                <c:pt idx="340">
                  <c:v>239.40389705882353</c:v>
                </c:pt>
                <c:pt idx="341">
                  <c:v>240.96639705882353</c:v>
                </c:pt>
                <c:pt idx="342">
                  <c:v>242.72058823529412</c:v>
                </c:pt>
                <c:pt idx="343">
                  <c:v>244.71639705882353</c:v>
                </c:pt>
                <c:pt idx="344">
                  <c:v>244.82669117647058</c:v>
                </c:pt>
                <c:pt idx="345">
                  <c:v>245.44117647058823</c:v>
                </c:pt>
                <c:pt idx="346">
                  <c:v>246.3235294117647</c:v>
                </c:pt>
                <c:pt idx="347">
                  <c:v>248.9758823529412</c:v>
                </c:pt>
                <c:pt idx="348">
                  <c:v>250</c:v>
                </c:pt>
                <c:pt idx="349">
                  <c:v>250.6985294117647</c:v>
                </c:pt>
                <c:pt idx="350">
                  <c:v>257.49985294117647</c:v>
                </c:pt>
                <c:pt idx="351">
                  <c:v>261.5539705882353</c:v>
                </c:pt>
                <c:pt idx="352">
                  <c:v>261.9485294117647</c:v>
                </c:pt>
                <c:pt idx="353">
                  <c:v>272.81933823529408</c:v>
                </c:pt>
                <c:pt idx="354">
                  <c:v>279.26470588235293</c:v>
                </c:pt>
                <c:pt idx="355">
                  <c:v>282.80544117647059</c:v>
                </c:pt>
                <c:pt idx="356">
                  <c:v>283.08823529411762</c:v>
                </c:pt>
                <c:pt idx="357">
                  <c:v>286.03955882352938</c:v>
                </c:pt>
                <c:pt idx="358">
                  <c:v>288.23529411764707</c:v>
                </c:pt>
                <c:pt idx="359">
                  <c:v>288.64985294117645</c:v>
                </c:pt>
                <c:pt idx="360">
                  <c:v>296.69117647058823</c:v>
                </c:pt>
                <c:pt idx="361">
                  <c:v>298.52941176470586</c:v>
                </c:pt>
                <c:pt idx="362">
                  <c:v>300</c:v>
                </c:pt>
                <c:pt idx="363">
                  <c:v>304.77941176470586</c:v>
                </c:pt>
                <c:pt idx="364">
                  <c:v>323.97066176470588</c:v>
                </c:pt>
                <c:pt idx="365">
                  <c:v>328.35294117647061</c:v>
                </c:pt>
                <c:pt idx="366">
                  <c:v>330.88235294117646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1D-44EF-8915-1953E97C67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087808"/>
        <c:axId val="114107136"/>
      </c:barChart>
      <c:lineChart>
        <c:grouping val="stacked"/>
        <c:varyColors val="0"/>
        <c:ser>
          <c:idx val="1"/>
          <c:order val="1"/>
          <c:tx>
            <c:strRef>
              <c:f>'[GM for Ame 4 crops.xlsx]monsoon paddy'!$F$11</c:f>
              <c:strCache>
                <c:ptCount val="1"/>
                <c:pt idx="0">
                  <c:v>Median $76/ac</c:v>
                </c:pt>
              </c:strCache>
            </c:strRef>
          </c:tx>
          <c:spPr>
            <a:ln w="31750"/>
          </c:spPr>
          <c:marker>
            <c:symbol val="none"/>
          </c:marker>
          <c:val>
            <c:numRef>
              <c:f>'[GM for Ame 4 crops.xlsx]monsoon paddy'!$F$12:$F$378</c:f>
              <c:numCache>
                <c:formatCode>General</c:formatCode>
                <c:ptCount val="367"/>
                <c:pt idx="0">
                  <c:v>75.735294117647058</c:v>
                </c:pt>
                <c:pt idx="1">
                  <c:v>75.735294117647058</c:v>
                </c:pt>
                <c:pt idx="2">
                  <c:v>75.735294117647058</c:v>
                </c:pt>
                <c:pt idx="3">
                  <c:v>75.735294117647058</c:v>
                </c:pt>
                <c:pt idx="4">
                  <c:v>75.735294117647058</c:v>
                </c:pt>
                <c:pt idx="5">
                  <c:v>75.735294117647058</c:v>
                </c:pt>
                <c:pt idx="6">
                  <c:v>75.735294117647058</c:v>
                </c:pt>
                <c:pt idx="7">
                  <c:v>75.735294117647058</c:v>
                </c:pt>
                <c:pt idx="8">
                  <c:v>75.735294117647058</c:v>
                </c:pt>
                <c:pt idx="9">
                  <c:v>75.735294117647058</c:v>
                </c:pt>
                <c:pt idx="10">
                  <c:v>75.735294117647058</c:v>
                </c:pt>
                <c:pt idx="11">
                  <c:v>75.735294117647058</c:v>
                </c:pt>
                <c:pt idx="12">
                  <c:v>75.735294117647058</c:v>
                </c:pt>
                <c:pt idx="13">
                  <c:v>75.735294117647058</c:v>
                </c:pt>
                <c:pt idx="14">
                  <c:v>75.735294117647058</c:v>
                </c:pt>
                <c:pt idx="15">
                  <c:v>75.735294117647058</c:v>
                </c:pt>
                <c:pt idx="16">
                  <c:v>75.735294117647058</c:v>
                </c:pt>
                <c:pt idx="17">
                  <c:v>75.735294117647058</c:v>
                </c:pt>
                <c:pt idx="18">
                  <c:v>75.735294117647058</c:v>
                </c:pt>
                <c:pt idx="19">
                  <c:v>75.735294117647058</c:v>
                </c:pt>
                <c:pt idx="20">
                  <c:v>75.735294117647058</c:v>
                </c:pt>
                <c:pt idx="21">
                  <c:v>75.735294117647058</c:v>
                </c:pt>
                <c:pt idx="22">
                  <c:v>75.735294117647058</c:v>
                </c:pt>
                <c:pt idx="23">
                  <c:v>75.735294117647058</c:v>
                </c:pt>
                <c:pt idx="24">
                  <c:v>75.735294117647058</c:v>
                </c:pt>
                <c:pt idx="25">
                  <c:v>75.735294117647058</c:v>
                </c:pt>
                <c:pt idx="26">
                  <c:v>75.735294117647058</c:v>
                </c:pt>
                <c:pt idx="27">
                  <c:v>75.735294117647058</c:v>
                </c:pt>
                <c:pt idx="28">
                  <c:v>75.735294117647058</c:v>
                </c:pt>
                <c:pt idx="29">
                  <c:v>75.735294117647058</c:v>
                </c:pt>
                <c:pt idx="30">
                  <c:v>75.735294117647058</c:v>
                </c:pt>
                <c:pt idx="31">
                  <c:v>75.735294117647058</c:v>
                </c:pt>
                <c:pt idx="32">
                  <c:v>75.735294117647058</c:v>
                </c:pt>
                <c:pt idx="33">
                  <c:v>75.735294117647058</c:v>
                </c:pt>
                <c:pt idx="34">
                  <c:v>75.735294117647058</c:v>
                </c:pt>
                <c:pt idx="35">
                  <c:v>75.735294117647058</c:v>
                </c:pt>
                <c:pt idx="36">
                  <c:v>75.735294117647058</c:v>
                </c:pt>
                <c:pt idx="37">
                  <c:v>75.735294117647058</c:v>
                </c:pt>
                <c:pt idx="38">
                  <c:v>75.735294117647058</c:v>
                </c:pt>
                <c:pt idx="39">
                  <c:v>75.735294117647058</c:v>
                </c:pt>
                <c:pt idx="40">
                  <c:v>75.735294117647058</c:v>
                </c:pt>
                <c:pt idx="41">
                  <c:v>75.735294117647058</c:v>
                </c:pt>
                <c:pt idx="42">
                  <c:v>75.735294117647058</c:v>
                </c:pt>
                <c:pt idx="43">
                  <c:v>75.735294117647058</c:v>
                </c:pt>
                <c:pt idx="44">
                  <c:v>75.735294117647058</c:v>
                </c:pt>
                <c:pt idx="45">
                  <c:v>75.735294117647058</c:v>
                </c:pt>
                <c:pt idx="46">
                  <c:v>75.735294117647058</c:v>
                </c:pt>
                <c:pt idx="47">
                  <c:v>75.735294117647058</c:v>
                </c:pt>
                <c:pt idx="48">
                  <c:v>75.735294117647058</c:v>
                </c:pt>
                <c:pt idx="49">
                  <c:v>75.735294117647058</c:v>
                </c:pt>
                <c:pt idx="50">
                  <c:v>75.735294117647058</c:v>
                </c:pt>
                <c:pt idx="51">
                  <c:v>75.735294117647058</c:v>
                </c:pt>
                <c:pt idx="52">
                  <c:v>75.735294117647058</c:v>
                </c:pt>
                <c:pt idx="53">
                  <c:v>75.735294117647058</c:v>
                </c:pt>
                <c:pt idx="54">
                  <c:v>75.735294117647058</c:v>
                </c:pt>
                <c:pt idx="55">
                  <c:v>75.735294117647058</c:v>
                </c:pt>
                <c:pt idx="56">
                  <c:v>75.735294117647058</c:v>
                </c:pt>
                <c:pt idx="57">
                  <c:v>75.735294117647058</c:v>
                </c:pt>
                <c:pt idx="58">
                  <c:v>75.735294117647058</c:v>
                </c:pt>
                <c:pt idx="59">
                  <c:v>75.735294117647058</c:v>
                </c:pt>
                <c:pt idx="60">
                  <c:v>75.735294117647058</c:v>
                </c:pt>
                <c:pt idx="61">
                  <c:v>75.735294117647058</c:v>
                </c:pt>
                <c:pt idx="62">
                  <c:v>75.735294117647058</c:v>
                </c:pt>
                <c:pt idx="63">
                  <c:v>75.735294117647058</c:v>
                </c:pt>
                <c:pt idx="64">
                  <c:v>75.735294117647058</c:v>
                </c:pt>
                <c:pt idx="65">
                  <c:v>75.735294117647058</c:v>
                </c:pt>
                <c:pt idx="66">
                  <c:v>75.735294117647058</c:v>
                </c:pt>
                <c:pt idx="67">
                  <c:v>75.735294117647058</c:v>
                </c:pt>
                <c:pt idx="68">
                  <c:v>75.735294117647058</c:v>
                </c:pt>
                <c:pt idx="69">
                  <c:v>75.735294117647058</c:v>
                </c:pt>
                <c:pt idx="70">
                  <c:v>75.735294117647058</c:v>
                </c:pt>
                <c:pt idx="71">
                  <c:v>75.735294117647058</c:v>
                </c:pt>
                <c:pt idx="72">
                  <c:v>75.735294117647058</c:v>
                </c:pt>
                <c:pt idx="73">
                  <c:v>75.735294117647058</c:v>
                </c:pt>
                <c:pt idx="74">
                  <c:v>75.735294117647058</c:v>
                </c:pt>
                <c:pt idx="75">
                  <c:v>75.735294117647058</c:v>
                </c:pt>
                <c:pt idx="76">
                  <c:v>75.735294117647058</c:v>
                </c:pt>
                <c:pt idx="77">
                  <c:v>75.735294117647058</c:v>
                </c:pt>
                <c:pt idx="78">
                  <c:v>75.735294117647058</c:v>
                </c:pt>
                <c:pt idx="79">
                  <c:v>75.735294117647058</c:v>
                </c:pt>
                <c:pt idx="80">
                  <c:v>75.735294117647058</c:v>
                </c:pt>
                <c:pt idx="81">
                  <c:v>75.735294117647058</c:v>
                </c:pt>
                <c:pt idx="82">
                  <c:v>75.735294117647058</c:v>
                </c:pt>
                <c:pt idx="83">
                  <c:v>75.735294117647058</c:v>
                </c:pt>
                <c:pt idx="84">
                  <c:v>75.735294117647058</c:v>
                </c:pt>
                <c:pt idx="85">
                  <c:v>75.735294117647058</c:v>
                </c:pt>
                <c:pt idx="86">
                  <c:v>75.735294117647058</c:v>
                </c:pt>
                <c:pt idx="87">
                  <c:v>75.735294117647058</c:v>
                </c:pt>
                <c:pt idx="88">
                  <c:v>75.735294117647058</c:v>
                </c:pt>
                <c:pt idx="89">
                  <c:v>75.735294117647058</c:v>
                </c:pt>
                <c:pt idx="90">
                  <c:v>75.735294117647058</c:v>
                </c:pt>
                <c:pt idx="91">
                  <c:v>75.735294117647058</c:v>
                </c:pt>
                <c:pt idx="92">
                  <c:v>75.735294117647058</c:v>
                </c:pt>
                <c:pt idx="93">
                  <c:v>75.735294117647058</c:v>
                </c:pt>
                <c:pt idx="94">
                  <c:v>75.735294117647058</c:v>
                </c:pt>
                <c:pt idx="95">
                  <c:v>75.735294117647058</c:v>
                </c:pt>
                <c:pt idx="96">
                  <c:v>75.735294117647058</c:v>
                </c:pt>
                <c:pt idx="97">
                  <c:v>75.735294117647058</c:v>
                </c:pt>
                <c:pt idx="98">
                  <c:v>75.735294117647058</c:v>
                </c:pt>
                <c:pt idx="99">
                  <c:v>75.735294117647058</c:v>
                </c:pt>
                <c:pt idx="100">
                  <c:v>75.735294117647058</c:v>
                </c:pt>
                <c:pt idx="101">
                  <c:v>75.735294117647058</c:v>
                </c:pt>
                <c:pt idx="102">
                  <c:v>75.735294117647058</c:v>
                </c:pt>
                <c:pt idx="103">
                  <c:v>75.735294117647058</c:v>
                </c:pt>
                <c:pt idx="104">
                  <c:v>75.735294117647058</c:v>
                </c:pt>
                <c:pt idx="105">
                  <c:v>75.735294117647058</c:v>
                </c:pt>
                <c:pt idx="106">
                  <c:v>75.735294117647058</c:v>
                </c:pt>
                <c:pt idx="107">
                  <c:v>75.735294117647058</c:v>
                </c:pt>
                <c:pt idx="108">
                  <c:v>75.735294117647058</c:v>
                </c:pt>
                <c:pt idx="109">
                  <c:v>75.735294117647058</c:v>
                </c:pt>
                <c:pt idx="110">
                  <c:v>75.735294117647058</c:v>
                </c:pt>
                <c:pt idx="111">
                  <c:v>75.735294117647058</c:v>
                </c:pt>
                <c:pt idx="112">
                  <c:v>75.735294117647058</c:v>
                </c:pt>
                <c:pt idx="113">
                  <c:v>75.735294117647058</c:v>
                </c:pt>
                <c:pt idx="114">
                  <c:v>75.735294117647058</c:v>
                </c:pt>
                <c:pt idx="115">
                  <c:v>75.735294117647058</c:v>
                </c:pt>
                <c:pt idx="116">
                  <c:v>75.735294117647058</c:v>
                </c:pt>
                <c:pt idx="117">
                  <c:v>75.735294117647058</c:v>
                </c:pt>
                <c:pt idx="118">
                  <c:v>75.735294117647058</c:v>
                </c:pt>
                <c:pt idx="119">
                  <c:v>75.735294117647058</c:v>
                </c:pt>
                <c:pt idx="120">
                  <c:v>75.735294117647058</c:v>
                </c:pt>
                <c:pt idx="121">
                  <c:v>75.735294117647058</c:v>
                </c:pt>
                <c:pt idx="122">
                  <c:v>75.735294117647058</c:v>
                </c:pt>
                <c:pt idx="123">
                  <c:v>75.735294117647058</c:v>
                </c:pt>
                <c:pt idx="124">
                  <c:v>75.735294117647058</c:v>
                </c:pt>
                <c:pt idx="125">
                  <c:v>75.735294117647058</c:v>
                </c:pt>
                <c:pt idx="126">
                  <c:v>75.735294117647058</c:v>
                </c:pt>
                <c:pt idx="127">
                  <c:v>75.735294117647058</c:v>
                </c:pt>
                <c:pt idx="128">
                  <c:v>75.735294117647058</c:v>
                </c:pt>
                <c:pt idx="129">
                  <c:v>75.735294117647058</c:v>
                </c:pt>
                <c:pt idx="130">
                  <c:v>75.735294117647058</c:v>
                </c:pt>
                <c:pt idx="131">
                  <c:v>75.735294117647058</c:v>
                </c:pt>
                <c:pt idx="132">
                  <c:v>75.735294117647058</c:v>
                </c:pt>
                <c:pt idx="133">
                  <c:v>75.735294117647058</c:v>
                </c:pt>
                <c:pt idx="134">
                  <c:v>75.735294117647058</c:v>
                </c:pt>
                <c:pt idx="135">
                  <c:v>75.735294117647058</c:v>
                </c:pt>
                <c:pt idx="136">
                  <c:v>75.735294117647058</c:v>
                </c:pt>
                <c:pt idx="137">
                  <c:v>75.735294117647058</c:v>
                </c:pt>
                <c:pt idx="138">
                  <c:v>75.735294117647058</c:v>
                </c:pt>
                <c:pt idx="139">
                  <c:v>75.735294117647058</c:v>
                </c:pt>
                <c:pt idx="140">
                  <c:v>75.735294117647058</c:v>
                </c:pt>
                <c:pt idx="141">
                  <c:v>75.735294117647058</c:v>
                </c:pt>
                <c:pt idx="142">
                  <c:v>75.735294117647058</c:v>
                </c:pt>
                <c:pt idx="143">
                  <c:v>75.735294117647058</c:v>
                </c:pt>
                <c:pt idx="144">
                  <c:v>75.735294117647058</c:v>
                </c:pt>
                <c:pt idx="145">
                  <c:v>75.735294117647058</c:v>
                </c:pt>
                <c:pt idx="146">
                  <c:v>75.735294117647058</c:v>
                </c:pt>
                <c:pt idx="147">
                  <c:v>75.735294117647058</c:v>
                </c:pt>
                <c:pt idx="148">
                  <c:v>75.735294117647058</c:v>
                </c:pt>
                <c:pt idx="149">
                  <c:v>75.735294117647058</c:v>
                </c:pt>
                <c:pt idx="150">
                  <c:v>75.735294117647058</c:v>
                </c:pt>
                <c:pt idx="151">
                  <c:v>75.735294117647058</c:v>
                </c:pt>
                <c:pt idx="152">
                  <c:v>75.735294117647058</c:v>
                </c:pt>
                <c:pt idx="153">
                  <c:v>75.735294117647058</c:v>
                </c:pt>
                <c:pt idx="154">
                  <c:v>75.735294117647058</c:v>
                </c:pt>
                <c:pt idx="155">
                  <c:v>75.735294117647058</c:v>
                </c:pt>
                <c:pt idx="156">
                  <c:v>75.735294117647058</c:v>
                </c:pt>
                <c:pt idx="157">
                  <c:v>75.735294117647058</c:v>
                </c:pt>
                <c:pt idx="158">
                  <c:v>75.735294117647058</c:v>
                </c:pt>
                <c:pt idx="159">
                  <c:v>75.735294117647058</c:v>
                </c:pt>
                <c:pt idx="160">
                  <c:v>75.735294117647058</c:v>
                </c:pt>
                <c:pt idx="161">
                  <c:v>75.735294117647058</c:v>
                </c:pt>
                <c:pt idx="162">
                  <c:v>75.735294117647058</c:v>
                </c:pt>
                <c:pt idx="163">
                  <c:v>75.735294117647058</c:v>
                </c:pt>
                <c:pt idx="164">
                  <c:v>75.735294117647058</c:v>
                </c:pt>
                <c:pt idx="165">
                  <c:v>75.735294117647058</c:v>
                </c:pt>
                <c:pt idx="166">
                  <c:v>75.735294117647058</c:v>
                </c:pt>
                <c:pt idx="167">
                  <c:v>75.735294117647058</c:v>
                </c:pt>
                <c:pt idx="168">
                  <c:v>75.735294117647058</c:v>
                </c:pt>
                <c:pt idx="169">
                  <c:v>75.735294117647058</c:v>
                </c:pt>
                <c:pt idx="170">
                  <c:v>75.735294117647058</c:v>
                </c:pt>
                <c:pt idx="171">
                  <c:v>75.735294117647058</c:v>
                </c:pt>
                <c:pt idx="172">
                  <c:v>75.735294117647058</c:v>
                </c:pt>
                <c:pt idx="173">
                  <c:v>75.735294117647058</c:v>
                </c:pt>
                <c:pt idx="174">
                  <c:v>75.735294117647058</c:v>
                </c:pt>
                <c:pt idx="175">
                  <c:v>75.735294117647058</c:v>
                </c:pt>
                <c:pt idx="176">
                  <c:v>75.735294117647058</c:v>
                </c:pt>
                <c:pt idx="177">
                  <c:v>75.735294117647058</c:v>
                </c:pt>
                <c:pt idx="178">
                  <c:v>75.735294117647058</c:v>
                </c:pt>
                <c:pt idx="179">
                  <c:v>75.735294117647058</c:v>
                </c:pt>
                <c:pt idx="180">
                  <c:v>75.735294117647058</c:v>
                </c:pt>
                <c:pt idx="181">
                  <c:v>75.735294117647058</c:v>
                </c:pt>
                <c:pt idx="182">
                  <c:v>75.735294117647058</c:v>
                </c:pt>
                <c:pt idx="183">
                  <c:v>75.735294117647058</c:v>
                </c:pt>
                <c:pt idx="184">
                  <c:v>75.735294117647058</c:v>
                </c:pt>
                <c:pt idx="185">
                  <c:v>75.735294117647058</c:v>
                </c:pt>
                <c:pt idx="186">
                  <c:v>75.735294117647058</c:v>
                </c:pt>
                <c:pt idx="187">
                  <c:v>75.735294117647058</c:v>
                </c:pt>
                <c:pt idx="188">
                  <c:v>75.735294117647058</c:v>
                </c:pt>
                <c:pt idx="189">
                  <c:v>75.735294117647058</c:v>
                </c:pt>
                <c:pt idx="190">
                  <c:v>75.735294117647058</c:v>
                </c:pt>
                <c:pt idx="191">
                  <c:v>75.735294117647058</c:v>
                </c:pt>
                <c:pt idx="192">
                  <c:v>75.735294117647058</c:v>
                </c:pt>
                <c:pt idx="193">
                  <c:v>75.735294117647058</c:v>
                </c:pt>
                <c:pt idx="194">
                  <c:v>75.735294117647058</c:v>
                </c:pt>
                <c:pt idx="195">
                  <c:v>75.735294117647058</c:v>
                </c:pt>
                <c:pt idx="196">
                  <c:v>75.735294117647058</c:v>
                </c:pt>
                <c:pt idx="197">
                  <c:v>75.735294117647058</c:v>
                </c:pt>
                <c:pt idx="198">
                  <c:v>75.735294117647058</c:v>
                </c:pt>
                <c:pt idx="199">
                  <c:v>75.735294117647058</c:v>
                </c:pt>
                <c:pt idx="200">
                  <c:v>75.735294117647058</c:v>
                </c:pt>
                <c:pt idx="201">
                  <c:v>75.735294117647058</c:v>
                </c:pt>
                <c:pt idx="202">
                  <c:v>75.735294117647058</c:v>
                </c:pt>
                <c:pt idx="203">
                  <c:v>75.735294117647058</c:v>
                </c:pt>
                <c:pt idx="204">
                  <c:v>75.735294117647058</c:v>
                </c:pt>
                <c:pt idx="205">
                  <c:v>75.735294117647058</c:v>
                </c:pt>
                <c:pt idx="206">
                  <c:v>75.735294117647058</c:v>
                </c:pt>
                <c:pt idx="207">
                  <c:v>75.735294117647058</c:v>
                </c:pt>
                <c:pt idx="208">
                  <c:v>75.735294117647058</c:v>
                </c:pt>
                <c:pt idx="209">
                  <c:v>75.735294117647058</c:v>
                </c:pt>
                <c:pt idx="210">
                  <c:v>75.735294117647058</c:v>
                </c:pt>
                <c:pt idx="211">
                  <c:v>75.735294117647058</c:v>
                </c:pt>
                <c:pt idx="212">
                  <c:v>75.735294117647058</c:v>
                </c:pt>
                <c:pt idx="213">
                  <c:v>75.735294117647058</c:v>
                </c:pt>
                <c:pt idx="214">
                  <c:v>75.735294117647058</c:v>
                </c:pt>
                <c:pt idx="215">
                  <c:v>75.735294117647058</c:v>
                </c:pt>
                <c:pt idx="216">
                  <c:v>75.735294117647058</c:v>
                </c:pt>
                <c:pt idx="217">
                  <c:v>75.735294117647058</c:v>
                </c:pt>
                <c:pt idx="218">
                  <c:v>75.735294117647058</c:v>
                </c:pt>
                <c:pt idx="219">
                  <c:v>75.735294117647058</c:v>
                </c:pt>
                <c:pt idx="220">
                  <c:v>75.735294117647058</c:v>
                </c:pt>
                <c:pt idx="221">
                  <c:v>75.735294117647058</c:v>
                </c:pt>
                <c:pt idx="222">
                  <c:v>75.735294117647058</c:v>
                </c:pt>
                <c:pt idx="223">
                  <c:v>75.735294117647058</c:v>
                </c:pt>
                <c:pt idx="224">
                  <c:v>75.735294117647058</c:v>
                </c:pt>
                <c:pt idx="225">
                  <c:v>75.735294117647058</c:v>
                </c:pt>
                <c:pt idx="226">
                  <c:v>75.735294117647058</c:v>
                </c:pt>
                <c:pt idx="227">
                  <c:v>75.735294117647058</c:v>
                </c:pt>
                <c:pt idx="228">
                  <c:v>75.735294117647058</c:v>
                </c:pt>
                <c:pt idx="229">
                  <c:v>75.735294117647058</c:v>
                </c:pt>
                <c:pt idx="230">
                  <c:v>75.735294117647058</c:v>
                </c:pt>
                <c:pt idx="231">
                  <c:v>75.735294117647058</c:v>
                </c:pt>
                <c:pt idx="232">
                  <c:v>75.735294117647058</c:v>
                </c:pt>
                <c:pt idx="233">
                  <c:v>75.735294117647058</c:v>
                </c:pt>
                <c:pt idx="234">
                  <c:v>75.735294117647058</c:v>
                </c:pt>
                <c:pt idx="235">
                  <c:v>75.735294117647058</c:v>
                </c:pt>
                <c:pt idx="236">
                  <c:v>75.735294117647058</c:v>
                </c:pt>
                <c:pt idx="237">
                  <c:v>75.735294117647058</c:v>
                </c:pt>
                <c:pt idx="238">
                  <c:v>75.735294117647058</c:v>
                </c:pt>
                <c:pt idx="239">
                  <c:v>75.735294117647058</c:v>
                </c:pt>
                <c:pt idx="240">
                  <c:v>75.735294117647058</c:v>
                </c:pt>
                <c:pt idx="241">
                  <c:v>75.735294117647058</c:v>
                </c:pt>
                <c:pt idx="242">
                  <c:v>75.735294117647058</c:v>
                </c:pt>
                <c:pt idx="243">
                  <c:v>75.735294117647058</c:v>
                </c:pt>
                <c:pt idx="244">
                  <c:v>75.735294117647058</c:v>
                </c:pt>
                <c:pt idx="245">
                  <c:v>75.735294117647058</c:v>
                </c:pt>
                <c:pt idx="246">
                  <c:v>75.735294117647058</c:v>
                </c:pt>
                <c:pt idx="247">
                  <c:v>75.735294117647058</c:v>
                </c:pt>
                <c:pt idx="248">
                  <c:v>75.735294117647058</c:v>
                </c:pt>
                <c:pt idx="249">
                  <c:v>75.735294117647058</c:v>
                </c:pt>
                <c:pt idx="250">
                  <c:v>75.735294117647058</c:v>
                </c:pt>
                <c:pt idx="251">
                  <c:v>75.735294117647058</c:v>
                </c:pt>
                <c:pt idx="252">
                  <c:v>75.735294117647058</c:v>
                </c:pt>
                <c:pt idx="253">
                  <c:v>75.735294117647058</c:v>
                </c:pt>
                <c:pt idx="254">
                  <c:v>75.735294117647058</c:v>
                </c:pt>
                <c:pt idx="255">
                  <c:v>75.735294117647058</c:v>
                </c:pt>
                <c:pt idx="256">
                  <c:v>75.735294117647058</c:v>
                </c:pt>
                <c:pt idx="257">
                  <c:v>75.735294117647058</c:v>
                </c:pt>
                <c:pt idx="258">
                  <c:v>75.735294117647058</c:v>
                </c:pt>
                <c:pt idx="259">
                  <c:v>75.735294117647058</c:v>
                </c:pt>
                <c:pt idx="260">
                  <c:v>75.735294117647058</c:v>
                </c:pt>
                <c:pt idx="261">
                  <c:v>75.735294117647058</c:v>
                </c:pt>
                <c:pt idx="262">
                  <c:v>75.735294117647058</c:v>
                </c:pt>
                <c:pt idx="263">
                  <c:v>75.735294117647058</c:v>
                </c:pt>
                <c:pt idx="264">
                  <c:v>75.735294117647058</c:v>
                </c:pt>
                <c:pt idx="265">
                  <c:v>75.735294117647058</c:v>
                </c:pt>
                <c:pt idx="266">
                  <c:v>75.735294117647058</c:v>
                </c:pt>
                <c:pt idx="267">
                  <c:v>75.735294117647058</c:v>
                </c:pt>
                <c:pt idx="268">
                  <c:v>75.735294117647058</c:v>
                </c:pt>
                <c:pt idx="269">
                  <c:v>75.735294117647058</c:v>
                </c:pt>
                <c:pt idx="270">
                  <c:v>75.735294117647058</c:v>
                </c:pt>
                <c:pt idx="271">
                  <c:v>75.735294117647058</c:v>
                </c:pt>
                <c:pt idx="272">
                  <c:v>75.735294117647058</c:v>
                </c:pt>
                <c:pt idx="273">
                  <c:v>75.735294117647058</c:v>
                </c:pt>
                <c:pt idx="274">
                  <c:v>75.735294117647058</c:v>
                </c:pt>
                <c:pt idx="275">
                  <c:v>75.735294117647058</c:v>
                </c:pt>
                <c:pt idx="276">
                  <c:v>75.735294117647058</c:v>
                </c:pt>
                <c:pt idx="277">
                  <c:v>75.735294117647058</c:v>
                </c:pt>
                <c:pt idx="278">
                  <c:v>75.735294117647058</c:v>
                </c:pt>
                <c:pt idx="279">
                  <c:v>75.735294117647058</c:v>
                </c:pt>
                <c:pt idx="280">
                  <c:v>75.735294117647058</c:v>
                </c:pt>
                <c:pt idx="281">
                  <c:v>75.735294117647058</c:v>
                </c:pt>
                <c:pt idx="282">
                  <c:v>75.735294117647058</c:v>
                </c:pt>
                <c:pt idx="283">
                  <c:v>75.735294117647058</c:v>
                </c:pt>
                <c:pt idx="284">
                  <c:v>75.735294117647058</c:v>
                </c:pt>
                <c:pt idx="285">
                  <c:v>75.735294117647058</c:v>
                </c:pt>
                <c:pt idx="286">
                  <c:v>75.735294117647058</c:v>
                </c:pt>
                <c:pt idx="287">
                  <c:v>75.735294117647058</c:v>
                </c:pt>
                <c:pt idx="288">
                  <c:v>75.735294117647058</c:v>
                </c:pt>
                <c:pt idx="289">
                  <c:v>75.735294117647058</c:v>
                </c:pt>
                <c:pt idx="290">
                  <c:v>75.735294117647058</c:v>
                </c:pt>
                <c:pt idx="291">
                  <c:v>75.735294117647058</c:v>
                </c:pt>
                <c:pt idx="292">
                  <c:v>75.735294117647058</c:v>
                </c:pt>
                <c:pt idx="293">
                  <c:v>75.735294117647058</c:v>
                </c:pt>
                <c:pt idx="294">
                  <c:v>75.735294117647058</c:v>
                </c:pt>
                <c:pt idx="295">
                  <c:v>75.735294117647058</c:v>
                </c:pt>
                <c:pt idx="296">
                  <c:v>75.735294117647058</c:v>
                </c:pt>
                <c:pt idx="297">
                  <c:v>75.735294117647058</c:v>
                </c:pt>
                <c:pt idx="298">
                  <c:v>75.735294117647058</c:v>
                </c:pt>
                <c:pt idx="299">
                  <c:v>75.735294117647058</c:v>
                </c:pt>
                <c:pt idx="300">
                  <c:v>75.735294117647058</c:v>
                </c:pt>
                <c:pt idx="301">
                  <c:v>75.735294117647058</c:v>
                </c:pt>
                <c:pt idx="302">
                  <c:v>75.735294117647058</c:v>
                </c:pt>
                <c:pt idx="303">
                  <c:v>75.735294117647058</c:v>
                </c:pt>
                <c:pt idx="304">
                  <c:v>75.735294117647058</c:v>
                </c:pt>
                <c:pt idx="305">
                  <c:v>75.735294117647058</c:v>
                </c:pt>
                <c:pt idx="306">
                  <c:v>75.735294117647058</c:v>
                </c:pt>
                <c:pt idx="307">
                  <c:v>75.735294117647058</c:v>
                </c:pt>
                <c:pt idx="308">
                  <c:v>75.735294117647058</c:v>
                </c:pt>
                <c:pt idx="309">
                  <c:v>75.735294117647058</c:v>
                </c:pt>
                <c:pt idx="310">
                  <c:v>75.735294117647058</c:v>
                </c:pt>
                <c:pt idx="311">
                  <c:v>75.735294117647058</c:v>
                </c:pt>
                <c:pt idx="312">
                  <c:v>75.735294117647058</c:v>
                </c:pt>
                <c:pt idx="313">
                  <c:v>75.735294117647058</c:v>
                </c:pt>
                <c:pt idx="314">
                  <c:v>75.735294117647058</c:v>
                </c:pt>
                <c:pt idx="315">
                  <c:v>75.735294117647058</c:v>
                </c:pt>
                <c:pt idx="316">
                  <c:v>75.735294117647058</c:v>
                </c:pt>
                <c:pt idx="317">
                  <c:v>75.735294117647058</c:v>
                </c:pt>
                <c:pt idx="318">
                  <c:v>75.735294117647058</c:v>
                </c:pt>
                <c:pt idx="319">
                  <c:v>75.735294117647058</c:v>
                </c:pt>
                <c:pt idx="320">
                  <c:v>75.735294117647058</c:v>
                </c:pt>
                <c:pt idx="321">
                  <c:v>75.735294117647058</c:v>
                </c:pt>
                <c:pt idx="322">
                  <c:v>75.735294117647058</c:v>
                </c:pt>
                <c:pt idx="323">
                  <c:v>75.735294117647058</c:v>
                </c:pt>
                <c:pt idx="324">
                  <c:v>75.735294117647058</c:v>
                </c:pt>
                <c:pt idx="325">
                  <c:v>75.735294117647058</c:v>
                </c:pt>
                <c:pt idx="326">
                  <c:v>75.735294117647058</c:v>
                </c:pt>
                <c:pt idx="327">
                  <c:v>75.735294117647058</c:v>
                </c:pt>
                <c:pt idx="328">
                  <c:v>75.735294117647058</c:v>
                </c:pt>
                <c:pt idx="329">
                  <c:v>75.735294117647058</c:v>
                </c:pt>
                <c:pt idx="330">
                  <c:v>75.735294117647058</c:v>
                </c:pt>
                <c:pt idx="331">
                  <c:v>75.735294117647058</c:v>
                </c:pt>
                <c:pt idx="332">
                  <c:v>75.735294117647058</c:v>
                </c:pt>
                <c:pt idx="333">
                  <c:v>75.735294117647058</c:v>
                </c:pt>
                <c:pt idx="334">
                  <c:v>75.735294117647058</c:v>
                </c:pt>
                <c:pt idx="335">
                  <c:v>75.735294117647058</c:v>
                </c:pt>
                <c:pt idx="336">
                  <c:v>75.735294117647058</c:v>
                </c:pt>
                <c:pt idx="337">
                  <c:v>75.735294117647058</c:v>
                </c:pt>
                <c:pt idx="338">
                  <c:v>75.735294117647058</c:v>
                </c:pt>
                <c:pt idx="339">
                  <c:v>75.735294117647058</c:v>
                </c:pt>
                <c:pt idx="340">
                  <c:v>75.735294117647058</c:v>
                </c:pt>
                <c:pt idx="341">
                  <c:v>75.735294117647058</c:v>
                </c:pt>
                <c:pt idx="342">
                  <c:v>75.735294117647058</c:v>
                </c:pt>
                <c:pt idx="343">
                  <c:v>75.735294117647058</c:v>
                </c:pt>
                <c:pt idx="344">
                  <c:v>75.735294117647058</c:v>
                </c:pt>
                <c:pt idx="345">
                  <c:v>75.735294117647058</c:v>
                </c:pt>
                <c:pt idx="346">
                  <c:v>75.735294117647058</c:v>
                </c:pt>
                <c:pt idx="347">
                  <c:v>75.735294117647058</c:v>
                </c:pt>
                <c:pt idx="348">
                  <c:v>75.735294117647058</c:v>
                </c:pt>
                <c:pt idx="349">
                  <c:v>75.735294117647058</c:v>
                </c:pt>
                <c:pt idx="350">
                  <c:v>75.735294117647058</c:v>
                </c:pt>
                <c:pt idx="351">
                  <c:v>75.735294117647058</c:v>
                </c:pt>
                <c:pt idx="352">
                  <c:v>75.735294117647058</c:v>
                </c:pt>
                <c:pt idx="353">
                  <c:v>75.735294117647058</c:v>
                </c:pt>
                <c:pt idx="354">
                  <c:v>75.735294117647058</c:v>
                </c:pt>
                <c:pt idx="355">
                  <c:v>75.735294117647058</c:v>
                </c:pt>
                <c:pt idx="356">
                  <c:v>75.735294117647058</c:v>
                </c:pt>
                <c:pt idx="357">
                  <c:v>75.735294117647058</c:v>
                </c:pt>
                <c:pt idx="358">
                  <c:v>75.735294117647058</c:v>
                </c:pt>
                <c:pt idx="359">
                  <c:v>75.735294117647058</c:v>
                </c:pt>
                <c:pt idx="360">
                  <c:v>75.735294117647058</c:v>
                </c:pt>
                <c:pt idx="361">
                  <c:v>75.735294117647058</c:v>
                </c:pt>
                <c:pt idx="362">
                  <c:v>75.735294117647058</c:v>
                </c:pt>
                <c:pt idx="363">
                  <c:v>75.735294117647058</c:v>
                </c:pt>
                <c:pt idx="364">
                  <c:v>75.735294117647058</c:v>
                </c:pt>
                <c:pt idx="365">
                  <c:v>75.735294117647058</c:v>
                </c:pt>
                <c:pt idx="366">
                  <c:v>75.735294117647058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F1D-44EF-8915-1953E97C67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4087808"/>
        <c:axId val="114107136"/>
      </c:lineChart>
      <c:catAx>
        <c:axId val="114087808"/>
        <c:scaling>
          <c:orientation val="minMax"/>
        </c:scaling>
        <c:delete val="1"/>
        <c:axPos val="b"/>
        <c:majorTickMark val="out"/>
        <c:minorTickMark val="none"/>
        <c:tickLblPos val="nextTo"/>
        <c:crossAx val="114107136"/>
        <c:crosses val="autoZero"/>
        <c:auto val="1"/>
        <c:lblAlgn val="ctr"/>
        <c:lblOffset val="100"/>
        <c:noMultiLvlLbl val="0"/>
      </c:catAx>
      <c:valAx>
        <c:axId val="114107136"/>
        <c:scaling>
          <c:orientation val="minMax"/>
          <c:max val="600"/>
          <c:min val="-600"/>
        </c:scaling>
        <c:delete val="0"/>
        <c:axPos val="l"/>
        <c:numFmt formatCode="General" sourceLinked="1"/>
        <c:majorTickMark val="out"/>
        <c:minorTickMark val="none"/>
        <c:tickLblPos val="nextTo"/>
        <c:crossAx val="114087808"/>
        <c:crosses val="autoZero"/>
        <c:crossBetween val="between"/>
        <c:majorUnit val="200"/>
      </c:val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30919512727516957"/>
          <c:y val="0.68036344415281413"/>
          <c:w val="0.50578803982806098"/>
          <c:h val="0.12063939924176145"/>
        </c:manualLayout>
      </c:layout>
      <c:overlay val="0"/>
      <c:txPr>
        <a:bodyPr/>
        <a:lstStyle/>
        <a:p>
          <a:pPr>
            <a:defRPr sz="2400"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600">
          <a:latin typeface="+mn-lt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smtClean="0"/>
              <a:t>DRY ZONE</a:t>
            </a:r>
            <a:endParaRPr lang="en-US" sz="2000" b="1" dirty="0"/>
          </a:p>
        </c:rich>
      </c:tx>
      <c:layout>
        <c:manualLayout>
          <c:xMode val="edge"/>
          <c:yMode val="edge"/>
          <c:x val="0.35013734717017692"/>
          <c:y val="3.23294789692920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416895192430547"/>
          <c:y val="0.1715699709770093"/>
          <c:w val="0.81934408543020176"/>
          <c:h val="0.61058308181111831"/>
        </c:manualLayout>
      </c:layout>
      <c:areaChart>
        <c:grouping val="stacked"/>
        <c:varyColors val="0"/>
        <c:ser>
          <c:idx val="0"/>
          <c:order val="0"/>
          <c:tx>
            <c:strRef>
              <c:f>OverTime!$H$90</c:f>
              <c:strCache>
                <c:ptCount val="1"/>
                <c:pt idx="0">
                  <c:v>International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cat>
            <c:numRef>
              <c:f>OverTime!$G$98:$G$115</c:f>
              <c:numCache>
                <c:formatCode>0</c:formatCode>
                <c:ptCount val="18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</c:numCache>
            </c:numRef>
          </c:cat>
          <c:val>
            <c:numRef>
              <c:f>OverTime!$H$98:$H$115</c:f>
              <c:numCache>
                <c:formatCode>0%</c:formatCode>
                <c:ptCount val="18"/>
                <c:pt idx="0">
                  <c:v>0</c:v>
                </c:pt>
                <c:pt idx="1">
                  <c:v>7.7641110323537149E-4</c:v>
                </c:pt>
                <c:pt idx="2">
                  <c:v>7.7641110323537149E-4</c:v>
                </c:pt>
                <c:pt idx="3">
                  <c:v>7.7641110323537149E-4</c:v>
                </c:pt>
                <c:pt idx="4">
                  <c:v>7.7641110323537149E-4</c:v>
                </c:pt>
                <c:pt idx="5">
                  <c:v>7.7641110323537149E-4</c:v>
                </c:pt>
                <c:pt idx="6">
                  <c:v>7.7641110323537149E-4</c:v>
                </c:pt>
                <c:pt idx="7">
                  <c:v>7.7641110323537149E-4</c:v>
                </c:pt>
                <c:pt idx="8">
                  <c:v>3.7118954996257143E-3</c:v>
                </c:pt>
                <c:pt idx="9">
                  <c:v>3.7118954996257143E-3</c:v>
                </c:pt>
                <c:pt idx="10">
                  <c:v>3.7118954996257143E-3</c:v>
                </c:pt>
                <c:pt idx="11">
                  <c:v>8.3504580697421199E-3</c:v>
                </c:pt>
                <c:pt idx="12">
                  <c:v>1.1844545834096127E-2</c:v>
                </c:pt>
                <c:pt idx="13">
                  <c:v>1.5671112859472782E-2</c:v>
                </c:pt>
                <c:pt idx="14">
                  <c:v>2.2284722474150052E-2</c:v>
                </c:pt>
                <c:pt idx="15">
                  <c:v>2.9658236606835059E-2</c:v>
                </c:pt>
                <c:pt idx="16">
                  <c:v>7.6405586743581083E-2</c:v>
                </c:pt>
                <c:pt idx="17">
                  <c:v>9.8562628361375235E-2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E3-4C1A-B69F-37E5DE942727}"/>
            </c:ext>
          </c:extLst>
        </c:ser>
        <c:ser>
          <c:idx val="1"/>
          <c:order val="1"/>
          <c:tx>
            <c:strRef>
              <c:f>OverTime!$I$90</c:f>
              <c:strCache>
                <c:ptCount val="1"/>
                <c:pt idx="0">
                  <c:v>Domestic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OverTime!$G$98:$G$115</c:f>
              <c:numCache>
                <c:formatCode>0</c:formatCode>
                <c:ptCount val="18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</c:numCache>
            </c:numRef>
          </c:cat>
          <c:val>
            <c:numRef>
              <c:f>OverTime!$I$98:$I$115</c:f>
              <c:numCache>
                <c:formatCode>0%</c:formatCode>
                <c:ptCount val="18"/>
                <c:pt idx="0">
                  <c:v>5.5649179863974246E-2</c:v>
                </c:pt>
                <c:pt idx="1">
                  <c:v>6.520311837196531E-2</c:v>
                </c:pt>
                <c:pt idx="2">
                  <c:v>7.7315892487571133E-2</c:v>
                </c:pt>
                <c:pt idx="3">
                  <c:v>8.8440995678432346E-2</c:v>
                </c:pt>
                <c:pt idx="4">
                  <c:v>9.3643420897830412E-2</c:v>
                </c:pt>
                <c:pt idx="5">
                  <c:v>0.10154435629168017</c:v>
                </c:pt>
                <c:pt idx="6">
                  <c:v>0.1119593427469108</c:v>
                </c:pt>
                <c:pt idx="7">
                  <c:v>0.13461783276342776</c:v>
                </c:pt>
                <c:pt idx="8">
                  <c:v>0.15000514209702631</c:v>
                </c:pt>
                <c:pt idx="9">
                  <c:v>0.15881661115889092</c:v>
                </c:pt>
                <c:pt idx="10">
                  <c:v>0.17462852264885648</c:v>
                </c:pt>
                <c:pt idx="11">
                  <c:v>0.20086009741130456</c:v>
                </c:pt>
                <c:pt idx="12">
                  <c:v>0.23695970770455993</c:v>
                </c:pt>
                <c:pt idx="13">
                  <c:v>0.31539567490752662</c:v>
                </c:pt>
                <c:pt idx="14">
                  <c:v>0.37999416756241877</c:v>
                </c:pt>
                <c:pt idx="15">
                  <c:v>0.49446437010992783</c:v>
                </c:pt>
                <c:pt idx="16">
                  <c:v>0.7421546906190245</c:v>
                </c:pt>
                <c:pt idx="17">
                  <c:v>0.90143737163862481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E3-4C1A-B69F-37E5DE9427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9978736"/>
        <c:axId val="429979392"/>
      </c:areaChart>
      <c:catAx>
        <c:axId val="429978736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0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9979392"/>
        <c:crosses val="autoZero"/>
        <c:auto val="1"/>
        <c:lblAlgn val="ctr"/>
        <c:lblOffset val="100"/>
        <c:noMultiLvlLbl val="0"/>
      </c:catAx>
      <c:valAx>
        <c:axId val="429979392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4299787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431560782342051"/>
          <c:y val="0.16036861526000748"/>
          <c:w val="0.63155292645052485"/>
          <c:h val="0.153054485213152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4571741032370954E-2"/>
          <c:y val="5.1400554097404488E-2"/>
          <c:w val="0.87782874015748036"/>
          <c:h val="0.897198891805190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'[GM for Ame 4 crops.xlsx]dry season paddy'!$E$6</c:f>
              <c:strCache>
                <c:ptCount val="1"/>
                <c:pt idx="0">
                  <c:v>Gross margins</c:v>
                </c:pt>
              </c:strCache>
            </c:strRef>
          </c:tx>
          <c:invertIfNegative val="0"/>
          <c:val>
            <c:numRef>
              <c:f>'[GM for Ame 4 crops.xlsx]dry season paddy'!$E$7:$E$98</c:f>
              <c:numCache>
                <c:formatCode>General</c:formatCode>
                <c:ptCount val="92"/>
                <c:pt idx="0">
                  <c:v>-128.56470588235294</c:v>
                </c:pt>
                <c:pt idx="1">
                  <c:v>-128.16176470588235</c:v>
                </c:pt>
                <c:pt idx="2">
                  <c:v>-109.55882352941177</c:v>
                </c:pt>
                <c:pt idx="3">
                  <c:v>-96.32352941176471</c:v>
                </c:pt>
                <c:pt idx="4">
                  <c:v>-95.514705882352942</c:v>
                </c:pt>
                <c:pt idx="5">
                  <c:v>-93.014705882352942</c:v>
                </c:pt>
                <c:pt idx="6">
                  <c:v>-77.266397058823529</c:v>
                </c:pt>
                <c:pt idx="7">
                  <c:v>-70.411764705882348</c:v>
                </c:pt>
                <c:pt idx="8">
                  <c:v>-56.964279411764707</c:v>
                </c:pt>
                <c:pt idx="9">
                  <c:v>-43.617661764705879</c:v>
                </c:pt>
                <c:pt idx="10">
                  <c:v>-40.204830882352944</c:v>
                </c:pt>
                <c:pt idx="11">
                  <c:v>-34.044139705882351</c:v>
                </c:pt>
                <c:pt idx="12">
                  <c:v>-32.268904411764709</c:v>
                </c:pt>
                <c:pt idx="13">
                  <c:v>-31.495110294117644</c:v>
                </c:pt>
                <c:pt idx="14">
                  <c:v>-24.789889705882352</c:v>
                </c:pt>
                <c:pt idx="15">
                  <c:v>-22.163867647058822</c:v>
                </c:pt>
                <c:pt idx="16">
                  <c:v>-11.010382352941177</c:v>
                </c:pt>
                <c:pt idx="17">
                  <c:v>-10.703764705882353</c:v>
                </c:pt>
                <c:pt idx="18">
                  <c:v>-10.294117647058824</c:v>
                </c:pt>
                <c:pt idx="19">
                  <c:v>-3.6764705882352939</c:v>
                </c:pt>
                <c:pt idx="20">
                  <c:v>-2.2058977941176474</c:v>
                </c:pt>
                <c:pt idx="21">
                  <c:v>-1.9668360294117646</c:v>
                </c:pt>
                <c:pt idx="22">
                  <c:v>0.49019558823529413</c:v>
                </c:pt>
                <c:pt idx="23">
                  <c:v>3.9390779411764703</c:v>
                </c:pt>
                <c:pt idx="24">
                  <c:v>14.191161764705882</c:v>
                </c:pt>
                <c:pt idx="25">
                  <c:v>18.536919117647059</c:v>
                </c:pt>
                <c:pt idx="26">
                  <c:v>20.698522058823531</c:v>
                </c:pt>
                <c:pt idx="27">
                  <c:v>22.794132352941176</c:v>
                </c:pt>
                <c:pt idx="28">
                  <c:v>24.002088235294117</c:v>
                </c:pt>
                <c:pt idx="29">
                  <c:v>49.894963235294114</c:v>
                </c:pt>
                <c:pt idx="30">
                  <c:v>56.37254411764706</c:v>
                </c:pt>
                <c:pt idx="31">
                  <c:v>57.35292647058823</c:v>
                </c:pt>
                <c:pt idx="32">
                  <c:v>65.647764705882352</c:v>
                </c:pt>
                <c:pt idx="33">
                  <c:v>66.622176470588244</c:v>
                </c:pt>
                <c:pt idx="34">
                  <c:v>68.723749999999995</c:v>
                </c:pt>
                <c:pt idx="35">
                  <c:v>69.590330882352944</c:v>
                </c:pt>
                <c:pt idx="36">
                  <c:v>73.319323529411761</c:v>
                </c:pt>
                <c:pt idx="37">
                  <c:v>73.960073529411758</c:v>
                </c:pt>
                <c:pt idx="38">
                  <c:v>75.301102941176467</c:v>
                </c:pt>
                <c:pt idx="39">
                  <c:v>75.517720588235292</c:v>
                </c:pt>
                <c:pt idx="40">
                  <c:v>76.544117647058826</c:v>
                </c:pt>
                <c:pt idx="41">
                  <c:v>84.138676470588237</c:v>
                </c:pt>
                <c:pt idx="42">
                  <c:v>87.945367647058816</c:v>
                </c:pt>
                <c:pt idx="43">
                  <c:v>89.705882352941174</c:v>
                </c:pt>
                <c:pt idx="44">
                  <c:v>97.794117647058826</c:v>
                </c:pt>
                <c:pt idx="45">
                  <c:v>98.385441176470593</c:v>
                </c:pt>
                <c:pt idx="46">
                  <c:v>102.80463235294117</c:v>
                </c:pt>
                <c:pt idx="47">
                  <c:v>104.63235294117646</c:v>
                </c:pt>
                <c:pt idx="48">
                  <c:v>105.51470588235294</c:v>
                </c:pt>
                <c:pt idx="49">
                  <c:v>109.7308088235294</c:v>
                </c:pt>
                <c:pt idx="50">
                  <c:v>114.21566176470587</c:v>
                </c:pt>
                <c:pt idx="51">
                  <c:v>128.11963235294118</c:v>
                </c:pt>
                <c:pt idx="52">
                  <c:v>131.37257352941177</c:v>
                </c:pt>
                <c:pt idx="53">
                  <c:v>131.40757352941176</c:v>
                </c:pt>
                <c:pt idx="54">
                  <c:v>132.74213235294116</c:v>
                </c:pt>
                <c:pt idx="55">
                  <c:v>132.8125</c:v>
                </c:pt>
                <c:pt idx="56">
                  <c:v>134.58507352941177</c:v>
                </c:pt>
                <c:pt idx="57">
                  <c:v>139.04066176470587</c:v>
                </c:pt>
                <c:pt idx="58">
                  <c:v>148.16176470588235</c:v>
                </c:pt>
                <c:pt idx="59">
                  <c:v>158.33330882352939</c:v>
                </c:pt>
                <c:pt idx="60">
                  <c:v>159.74264705882354</c:v>
                </c:pt>
                <c:pt idx="61">
                  <c:v>166.61764705882354</c:v>
                </c:pt>
                <c:pt idx="62">
                  <c:v>166.66669117647061</c:v>
                </c:pt>
                <c:pt idx="63">
                  <c:v>172.02102941176472</c:v>
                </c:pt>
                <c:pt idx="64">
                  <c:v>173.92154411764704</c:v>
                </c:pt>
                <c:pt idx="65">
                  <c:v>188.60786764705884</c:v>
                </c:pt>
                <c:pt idx="66">
                  <c:v>190.24441176470589</c:v>
                </c:pt>
                <c:pt idx="67">
                  <c:v>203.19117647058823</c:v>
                </c:pt>
                <c:pt idx="68">
                  <c:v>206.18073529411762</c:v>
                </c:pt>
                <c:pt idx="69">
                  <c:v>206.98529411764707</c:v>
                </c:pt>
                <c:pt idx="70">
                  <c:v>216.05279411764704</c:v>
                </c:pt>
                <c:pt idx="71">
                  <c:v>220.58816176470589</c:v>
                </c:pt>
                <c:pt idx="72">
                  <c:v>235.57419117647061</c:v>
                </c:pt>
                <c:pt idx="73">
                  <c:v>236.29830882352942</c:v>
                </c:pt>
                <c:pt idx="74">
                  <c:v>237.05169117647057</c:v>
                </c:pt>
                <c:pt idx="75">
                  <c:v>252.35382352941178</c:v>
                </c:pt>
                <c:pt idx="76">
                  <c:v>268.38235294117646</c:v>
                </c:pt>
                <c:pt idx="77">
                  <c:v>281.61764705882354</c:v>
                </c:pt>
                <c:pt idx="78">
                  <c:v>281.61764705882354</c:v>
                </c:pt>
                <c:pt idx="79">
                  <c:v>283.58404411764707</c:v>
                </c:pt>
                <c:pt idx="80">
                  <c:v>284.21566176470589</c:v>
                </c:pt>
                <c:pt idx="81">
                  <c:v>292.56823529411764</c:v>
                </c:pt>
                <c:pt idx="82">
                  <c:v>294.11764705882354</c:v>
                </c:pt>
                <c:pt idx="83">
                  <c:v>301.9264705882353</c:v>
                </c:pt>
                <c:pt idx="84">
                  <c:v>302.45095588235296</c:v>
                </c:pt>
                <c:pt idx="85">
                  <c:v>307.91492647058823</c:v>
                </c:pt>
                <c:pt idx="86">
                  <c:v>320.09801470588235</c:v>
                </c:pt>
                <c:pt idx="87">
                  <c:v>347.20588235294116</c:v>
                </c:pt>
                <c:pt idx="88">
                  <c:v>349.37779411764706</c:v>
                </c:pt>
                <c:pt idx="89">
                  <c:v>352.72448529411764</c:v>
                </c:pt>
                <c:pt idx="90">
                  <c:v>352.94117647058823</c:v>
                </c:pt>
                <c:pt idx="91">
                  <c:v>359.32249999999999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C9-4F01-B38B-8DFE552010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9324544"/>
        <c:axId val="109346816"/>
      </c:barChart>
      <c:lineChart>
        <c:grouping val="stacked"/>
        <c:varyColors val="0"/>
        <c:ser>
          <c:idx val="1"/>
          <c:order val="1"/>
          <c:tx>
            <c:strRef>
              <c:f>'[GM for Ame 4 crops.xlsx]dry season paddy'!$F$6</c:f>
              <c:strCache>
                <c:ptCount val="1"/>
                <c:pt idx="0">
                  <c:v>Median $101/ac</c:v>
                </c:pt>
              </c:strCache>
            </c:strRef>
          </c:tx>
          <c:spPr>
            <a:ln w="31750"/>
          </c:spPr>
          <c:marker>
            <c:symbol val="none"/>
          </c:marker>
          <c:val>
            <c:numRef>
              <c:f>'[GM for Ame 4 crops.xlsx]dry season paddy'!$F$7:$F$98</c:f>
              <c:numCache>
                <c:formatCode>0</c:formatCode>
                <c:ptCount val="92"/>
                <c:pt idx="0">
                  <c:v>100.59503676470588</c:v>
                </c:pt>
                <c:pt idx="1">
                  <c:v>100.59503676470588</c:v>
                </c:pt>
                <c:pt idx="2">
                  <c:v>100.59503676470588</c:v>
                </c:pt>
                <c:pt idx="3">
                  <c:v>100.59503676470588</c:v>
                </c:pt>
                <c:pt idx="4">
                  <c:v>100.59503676470588</c:v>
                </c:pt>
                <c:pt idx="5">
                  <c:v>100.59503676470588</c:v>
                </c:pt>
                <c:pt idx="6">
                  <c:v>100.59503676470588</c:v>
                </c:pt>
                <c:pt idx="7">
                  <c:v>100.59503676470588</c:v>
                </c:pt>
                <c:pt idx="8">
                  <c:v>100.59503676470588</c:v>
                </c:pt>
                <c:pt idx="9">
                  <c:v>100.59503676470588</c:v>
                </c:pt>
                <c:pt idx="10">
                  <c:v>100.59503676470588</c:v>
                </c:pt>
                <c:pt idx="11">
                  <c:v>100.59503676470588</c:v>
                </c:pt>
                <c:pt idx="12">
                  <c:v>100.59503676470588</c:v>
                </c:pt>
                <c:pt idx="13">
                  <c:v>100.59503676470588</c:v>
                </c:pt>
                <c:pt idx="14">
                  <c:v>100.59503676470588</c:v>
                </c:pt>
                <c:pt idx="15">
                  <c:v>100.59503676470588</c:v>
                </c:pt>
                <c:pt idx="16">
                  <c:v>100.59503676470588</c:v>
                </c:pt>
                <c:pt idx="17">
                  <c:v>100.59503676470588</c:v>
                </c:pt>
                <c:pt idx="18">
                  <c:v>100.59503676470588</c:v>
                </c:pt>
                <c:pt idx="19">
                  <c:v>100.59503676470588</c:v>
                </c:pt>
                <c:pt idx="20">
                  <c:v>100.59503676470588</c:v>
                </c:pt>
                <c:pt idx="21">
                  <c:v>100.59503676470588</c:v>
                </c:pt>
                <c:pt idx="22">
                  <c:v>100.59503676470588</c:v>
                </c:pt>
                <c:pt idx="23">
                  <c:v>100.59503676470588</c:v>
                </c:pt>
                <c:pt idx="24">
                  <c:v>100.59503676470588</c:v>
                </c:pt>
                <c:pt idx="25">
                  <c:v>100.59503676470588</c:v>
                </c:pt>
                <c:pt idx="26">
                  <c:v>100.59503676470588</c:v>
                </c:pt>
                <c:pt idx="27">
                  <c:v>100.59503676470588</c:v>
                </c:pt>
                <c:pt idx="28">
                  <c:v>100.59503676470588</c:v>
                </c:pt>
                <c:pt idx="29">
                  <c:v>100.59503676470588</c:v>
                </c:pt>
                <c:pt idx="30">
                  <c:v>100.59503676470588</c:v>
                </c:pt>
                <c:pt idx="31">
                  <c:v>100.59503676470588</c:v>
                </c:pt>
                <c:pt idx="32">
                  <c:v>100.59503676470588</c:v>
                </c:pt>
                <c:pt idx="33">
                  <c:v>100.59503676470588</c:v>
                </c:pt>
                <c:pt idx="34">
                  <c:v>100.59503676470588</c:v>
                </c:pt>
                <c:pt idx="35">
                  <c:v>100.59503676470588</c:v>
                </c:pt>
                <c:pt idx="36">
                  <c:v>100.59503676470588</c:v>
                </c:pt>
                <c:pt idx="37">
                  <c:v>100.59503676470588</c:v>
                </c:pt>
                <c:pt idx="38">
                  <c:v>100.59503676470588</c:v>
                </c:pt>
                <c:pt idx="39">
                  <c:v>100.59503676470588</c:v>
                </c:pt>
                <c:pt idx="40">
                  <c:v>100.59503676470588</c:v>
                </c:pt>
                <c:pt idx="41">
                  <c:v>100.59503676470588</c:v>
                </c:pt>
                <c:pt idx="42">
                  <c:v>100.59503676470588</c:v>
                </c:pt>
                <c:pt idx="43">
                  <c:v>100.59503676470588</c:v>
                </c:pt>
                <c:pt idx="44">
                  <c:v>100.59503676470588</c:v>
                </c:pt>
                <c:pt idx="45">
                  <c:v>100.59503676470588</c:v>
                </c:pt>
                <c:pt idx="46">
                  <c:v>100.59503676470588</c:v>
                </c:pt>
                <c:pt idx="47">
                  <c:v>100.59503676470588</c:v>
                </c:pt>
                <c:pt idx="48">
                  <c:v>100.59503676470588</c:v>
                </c:pt>
                <c:pt idx="49">
                  <c:v>100.59503676470588</c:v>
                </c:pt>
                <c:pt idx="50">
                  <c:v>100.59503676470588</c:v>
                </c:pt>
                <c:pt idx="51">
                  <c:v>100.59503676470588</c:v>
                </c:pt>
                <c:pt idx="52">
                  <c:v>100.59503676470588</c:v>
                </c:pt>
                <c:pt idx="53">
                  <c:v>100.59503676470588</c:v>
                </c:pt>
                <c:pt idx="54">
                  <c:v>100.59503676470588</c:v>
                </c:pt>
                <c:pt idx="55">
                  <c:v>100.59503676470588</c:v>
                </c:pt>
                <c:pt idx="56">
                  <c:v>100.59503676470588</c:v>
                </c:pt>
                <c:pt idx="57">
                  <c:v>100.59503676470588</c:v>
                </c:pt>
                <c:pt idx="58">
                  <c:v>100.59503676470588</c:v>
                </c:pt>
                <c:pt idx="59">
                  <c:v>100.59503676470588</c:v>
                </c:pt>
                <c:pt idx="60">
                  <c:v>100.59503676470588</c:v>
                </c:pt>
                <c:pt idx="61">
                  <c:v>100.59503676470588</c:v>
                </c:pt>
                <c:pt idx="62">
                  <c:v>100.59503676470588</c:v>
                </c:pt>
                <c:pt idx="63">
                  <c:v>100.59503676470588</c:v>
                </c:pt>
                <c:pt idx="64">
                  <c:v>100.59503676470588</c:v>
                </c:pt>
                <c:pt idx="65">
                  <c:v>100.59503676470588</c:v>
                </c:pt>
                <c:pt idx="66">
                  <c:v>100.59503676470588</c:v>
                </c:pt>
                <c:pt idx="67">
                  <c:v>100.59503676470588</c:v>
                </c:pt>
                <c:pt idx="68">
                  <c:v>100.59503676470588</c:v>
                </c:pt>
                <c:pt idx="69">
                  <c:v>100.59503676470588</c:v>
                </c:pt>
                <c:pt idx="70">
                  <c:v>100.59503676470588</c:v>
                </c:pt>
                <c:pt idx="71">
                  <c:v>100.59503676470588</c:v>
                </c:pt>
                <c:pt idx="72">
                  <c:v>100.59503676470588</c:v>
                </c:pt>
                <c:pt idx="73">
                  <c:v>100.59503676470588</c:v>
                </c:pt>
                <c:pt idx="74">
                  <c:v>100.59503676470588</c:v>
                </c:pt>
                <c:pt idx="75">
                  <c:v>100.59503676470588</c:v>
                </c:pt>
                <c:pt idx="76">
                  <c:v>100.59503676470588</c:v>
                </c:pt>
                <c:pt idx="77">
                  <c:v>100.59503676470588</c:v>
                </c:pt>
                <c:pt idx="78">
                  <c:v>100.59503676470588</c:v>
                </c:pt>
                <c:pt idx="79">
                  <c:v>100.59503676470588</c:v>
                </c:pt>
                <c:pt idx="80">
                  <c:v>100.59503676470588</c:v>
                </c:pt>
                <c:pt idx="81">
                  <c:v>100.59503676470588</c:v>
                </c:pt>
                <c:pt idx="82">
                  <c:v>100.59503676470588</c:v>
                </c:pt>
                <c:pt idx="83">
                  <c:v>100.59503676470588</c:v>
                </c:pt>
                <c:pt idx="84">
                  <c:v>100.59503676470588</c:v>
                </c:pt>
                <c:pt idx="85">
                  <c:v>100.59503676470588</c:v>
                </c:pt>
                <c:pt idx="86">
                  <c:v>100.59503676470588</c:v>
                </c:pt>
                <c:pt idx="87">
                  <c:v>100.59503676470588</c:v>
                </c:pt>
                <c:pt idx="88">
                  <c:v>100.59503676470588</c:v>
                </c:pt>
                <c:pt idx="89">
                  <c:v>100.59503676470588</c:v>
                </c:pt>
                <c:pt idx="90">
                  <c:v>100.59503676470588</c:v>
                </c:pt>
                <c:pt idx="91">
                  <c:v>100.59503676470588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EC9-4F01-B38B-8DFE552010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9324544"/>
        <c:axId val="109346816"/>
      </c:lineChart>
      <c:catAx>
        <c:axId val="109324544"/>
        <c:scaling>
          <c:orientation val="minMax"/>
        </c:scaling>
        <c:delete val="1"/>
        <c:axPos val="b"/>
        <c:majorTickMark val="out"/>
        <c:minorTickMark val="none"/>
        <c:tickLblPos val="nextTo"/>
        <c:crossAx val="109346816"/>
        <c:crosses val="autoZero"/>
        <c:auto val="1"/>
        <c:lblAlgn val="ctr"/>
        <c:lblOffset val="100"/>
        <c:noMultiLvlLbl val="0"/>
      </c:catAx>
      <c:valAx>
        <c:axId val="109346816"/>
        <c:scaling>
          <c:orientation val="minMax"/>
          <c:max val="600"/>
          <c:min val="-60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+mn-lt"/>
                <a:cs typeface="Times New Roman" pitchFamily="18" charset="0"/>
              </a:defRPr>
            </a:pPr>
            <a:endParaRPr lang="en-US"/>
          </a:p>
        </c:txPr>
        <c:crossAx val="109324544"/>
        <c:crosses val="autoZero"/>
        <c:crossBetween val="between"/>
        <c:majorUnit val="200"/>
      </c:val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21798084530660933"/>
          <c:y val="0.67187681761129769"/>
          <c:w val="0.5942736684221146"/>
          <c:h val="0.11974567327728439"/>
        </c:manualLayout>
      </c:layout>
      <c:overlay val="0"/>
      <c:txPr>
        <a:bodyPr/>
        <a:lstStyle/>
        <a:p>
          <a:pPr>
            <a:defRPr sz="2400" b="1">
              <a:latin typeface="+mn-lt"/>
              <a:cs typeface="Times New Roman" pitchFamily="18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25381726374595"/>
          <c:y val="3.9044781688539594E-2"/>
          <c:w val="0.86005570899714856"/>
          <c:h val="0.86526264589009094"/>
        </c:manualLayout>
      </c:layout>
      <c:lineChart>
        <c:grouping val="standard"/>
        <c:varyColors val="0"/>
        <c:ser>
          <c:idx val="1"/>
          <c:order val="0"/>
          <c:tx>
            <c:strRef>
              <c:f>maize_sp_history!$BS$5</c:f>
              <c:strCache>
                <c:ptCount val="1"/>
                <c:pt idx="0">
                  <c:v>First planted maize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maize_sp_history!$BT$3:$CV$3</c:f>
              <c:numCache>
                <c:formatCode>General</c:formatCode>
                <c:ptCount val="29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</c:numCache>
            </c:numRef>
          </c:cat>
          <c:val>
            <c:numRef>
              <c:f>maize_sp_history!$BT$5:$CV$5</c:f>
              <c:numCache>
                <c:formatCode>#,##0</c:formatCode>
                <c:ptCount val="29"/>
                <c:pt idx="0">
                  <c:v>45</c:v>
                </c:pt>
                <c:pt idx="1">
                  <c:v>48</c:v>
                </c:pt>
                <c:pt idx="2">
                  <c:v>58</c:v>
                </c:pt>
                <c:pt idx="3">
                  <c:v>66</c:v>
                </c:pt>
                <c:pt idx="4">
                  <c:v>70</c:v>
                </c:pt>
                <c:pt idx="5">
                  <c:v>80</c:v>
                </c:pt>
                <c:pt idx="6">
                  <c:v>84</c:v>
                </c:pt>
                <c:pt idx="7">
                  <c:v>92</c:v>
                </c:pt>
                <c:pt idx="8">
                  <c:v>130</c:v>
                </c:pt>
                <c:pt idx="9">
                  <c:v>135</c:v>
                </c:pt>
                <c:pt idx="10">
                  <c:v>149</c:v>
                </c:pt>
                <c:pt idx="11">
                  <c:v>160</c:v>
                </c:pt>
                <c:pt idx="12">
                  <c:v>166</c:v>
                </c:pt>
                <c:pt idx="13">
                  <c:v>211</c:v>
                </c:pt>
                <c:pt idx="14">
                  <c:v>218</c:v>
                </c:pt>
                <c:pt idx="15">
                  <c:v>227</c:v>
                </c:pt>
                <c:pt idx="16">
                  <c:v>234</c:v>
                </c:pt>
                <c:pt idx="17">
                  <c:v>245</c:v>
                </c:pt>
                <c:pt idx="18">
                  <c:v>313</c:v>
                </c:pt>
                <c:pt idx="19">
                  <c:v>328</c:v>
                </c:pt>
                <c:pt idx="20">
                  <c:v>354</c:v>
                </c:pt>
                <c:pt idx="21">
                  <c:v>373</c:v>
                </c:pt>
                <c:pt idx="22">
                  <c:v>410</c:v>
                </c:pt>
                <c:pt idx="23">
                  <c:v>491</c:v>
                </c:pt>
                <c:pt idx="24">
                  <c:v>558</c:v>
                </c:pt>
                <c:pt idx="25">
                  <c:v>668</c:v>
                </c:pt>
                <c:pt idx="26">
                  <c:v>730</c:v>
                </c:pt>
                <c:pt idx="27">
                  <c:v>816</c:v>
                </c:pt>
                <c:pt idx="28">
                  <c:v>818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904-4145-A5C3-5DFD2F0B3012}"/>
            </c:ext>
          </c:extLst>
        </c:ser>
        <c:ser>
          <c:idx val="2"/>
          <c:order val="1"/>
          <c:tx>
            <c:strRef>
              <c:f>maize_sp_history!$BS$6</c:f>
              <c:strCache>
                <c:ptCount val="1"/>
                <c:pt idx="0">
                  <c:v>First used compound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maize_sp_history!$BT$3:$CV$3</c:f>
              <c:numCache>
                <c:formatCode>General</c:formatCode>
                <c:ptCount val="29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</c:numCache>
            </c:numRef>
          </c:cat>
          <c:val>
            <c:numRef>
              <c:f>maize_sp_history!$BT$6:$CV$6</c:f>
              <c:numCache>
                <c:formatCode>#,##0</c:formatCode>
                <c:ptCount val="29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10</c:v>
                </c:pt>
                <c:pt idx="4">
                  <c:v>10</c:v>
                </c:pt>
                <c:pt idx="5">
                  <c:v>13</c:v>
                </c:pt>
                <c:pt idx="6">
                  <c:v>14</c:v>
                </c:pt>
                <c:pt idx="7">
                  <c:v>14</c:v>
                </c:pt>
                <c:pt idx="8">
                  <c:v>21</c:v>
                </c:pt>
                <c:pt idx="9">
                  <c:v>24</c:v>
                </c:pt>
                <c:pt idx="10">
                  <c:v>38</c:v>
                </c:pt>
                <c:pt idx="11">
                  <c:v>42</c:v>
                </c:pt>
                <c:pt idx="12">
                  <c:v>47</c:v>
                </c:pt>
                <c:pt idx="13">
                  <c:v>65</c:v>
                </c:pt>
                <c:pt idx="14">
                  <c:v>68</c:v>
                </c:pt>
                <c:pt idx="15">
                  <c:v>76</c:v>
                </c:pt>
                <c:pt idx="16">
                  <c:v>84</c:v>
                </c:pt>
                <c:pt idx="17">
                  <c:v>93</c:v>
                </c:pt>
                <c:pt idx="18">
                  <c:v>147</c:v>
                </c:pt>
                <c:pt idx="19">
                  <c:v>159</c:v>
                </c:pt>
                <c:pt idx="20">
                  <c:v>200</c:v>
                </c:pt>
                <c:pt idx="21">
                  <c:v>223</c:v>
                </c:pt>
                <c:pt idx="22">
                  <c:v>270</c:v>
                </c:pt>
                <c:pt idx="23">
                  <c:v>357</c:v>
                </c:pt>
                <c:pt idx="24">
                  <c:v>415</c:v>
                </c:pt>
                <c:pt idx="25">
                  <c:v>514</c:v>
                </c:pt>
                <c:pt idx="26">
                  <c:v>588</c:v>
                </c:pt>
                <c:pt idx="27">
                  <c:v>666</c:v>
                </c:pt>
                <c:pt idx="28">
                  <c:v>667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904-4145-A5C3-5DFD2F0B30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3919008"/>
        <c:axId val="273919568"/>
      </c:lineChart>
      <c:catAx>
        <c:axId val="27391900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3919568"/>
        <c:crosses val="autoZero"/>
        <c:auto val="1"/>
        <c:lblAlgn val="ctr"/>
        <c:lblOffset val="100"/>
        <c:tickLblSkip val="3"/>
        <c:tickMarkSkip val="5"/>
        <c:noMultiLvlLbl val="0"/>
      </c:catAx>
      <c:valAx>
        <c:axId val="27391956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Number of HH Starting Activity</a:t>
                </a:r>
              </a:p>
            </c:rich>
          </c:tx>
          <c:layout>
            <c:manualLayout>
              <c:xMode val="edge"/>
              <c:yMode val="edge"/>
              <c:x val="9.9488345650938035E-3"/>
              <c:y val="0.182060588999097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3919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4313675898528602"/>
          <c:y val="9.431914626030799E-2"/>
          <c:w val="0.30635206558084349"/>
          <c:h val="0.4333866734400135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57091107990309E-2"/>
          <c:y val="4.1070509286368996E-2"/>
          <c:w val="0.39581531177229323"/>
          <c:h val="0.8980438755394836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1D0-4CF3-8FC1-4D3B889F1F1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1D0-4CF3-8FC1-4D3B889F1F1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1D0-4CF3-8FC1-4D3B889F1F1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1D0-4CF3-8FC1-4D3B889F1F1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1D0-4CF3-8FC1-4D3B889F1F1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1D0-4CF3-8FC1-4D3B889F1F1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1D0-4CF3-8FC1-4D3B889F1F1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Sheet3!$K$2:$K$8</c:f>
              <c:strCache>
                <c:ptCount val="7"/>
                <c:pt idx="0">
                  <c:v>CP 808</c:v>
                </c:pt>
                <c:pt idx="1">
                  <c:v>CP 888</c:v>
                </c:pt>
                <c:pt idx="2">
                  <c:v>CP (other var.)</c:v>
                </c:pt>
                <c:pt idx="3">
                  <c:v>Golden Tiger 029</c:v>
                </c:pt>
                <c:pt idx="4">
                  <c:v>Other hybrids</c:v>
                </c:pt>
                <c:pt idx="5">
                  <c:v>Syngenta 621</c:v>
                </c:pt>
                <c:pt idx="6">
                  <c:v>Local OPV</c:v>
                </c:pt>
              </c:strCache>
            </c:strRef>
          </c:cat>
          <c:val>
            <c:numRef>
              <c:f>Sheet3!$L$2:$L$8</c:f>
              <c:numCache>
                <c:formatCode>0</c:formatCode>
                <c:ptCount val="7"/>
                <c:pt idx="0">
                  <c:v>20.896781849775859</c:v>
                </c:pt>
                <c:pt idx="1">
                  <c:v>18.497996427038345</c:v>
                </c:pt>
                <c:pt idx="2">
                  <c:v>4.0047246223361803</c:v>
                </c:pt>
                <c:pt idx="3">
                  <c:v>15.678029525615344</c:v>
                </c:pt>
                <c:pt idx="4">
                  <c:v>18</c:v>
                </c:pt>
                <c:pt idx="5">
                  <c:v>6.568875485342625</c:v>
                </c:pt>
                <c:pt idx="6">
                  <c:v>15.053138451408209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F1D0-4CF3-8FC1-4D3B889F1F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4296228127732173"/>
          <c:y val="7.4892274466965489E-2"/>
          <c:w val="0.39346894099982826"/>
          <c:h val="0.769760144463506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200"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smtClean="0"/>
              <a:t>MON</a:t>
            </a:r>
            <a:endParaRPr lang="en-US" sz="20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818164336807433"/>
          <c:y val="0.15365018787008439"/>
          <c:w val="0.74173559252350785"/>
          <c:h val="0.60510579460474223"/>
        </c:manualLayout>
      </c:layout>
      <c:areaChart>
        <c:grouping val="stacked"/>
        <c:varyColors val="0"/>
        <c:ser>
          <c:idx val="0"/>
          <c:order val="0"/>
          <c:tx>
            <c:strRef>
              <c:f>OverTime!$H$46</c:f>
              <c:strCache>
                <c:ptCount val="1"/>
                <c:pt idx="0">
                  <c:v>International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cat>
            <c:numRef>
              <c:f>OverTime!$G$68:$G$83</c:f>
              <c:numCache>
                <c:formatCode>General</c:formatCode>
                <c:ptCount val="1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</c:numCache>
            </c:numRef>
          </c:cat>
          <c:val>
            <c:numRef>
              <c:f>OverTime!$H$68:$H$83</c:f>
              <c:numCache>
                <c:formatCode>0.0%</c:formatCode>
                <c:ptCount val="16"/>
                <c:pt idx="0">
                  <c:v>7.6968973747016695E-2</c:v>
                </c:pt>
                <c:pt idx="1">
                  <c:v>8.6515513126491639E-2</c:v>
                </c:pt>
                <c:pt idx="2">
                  <c:v>9.4868735083532219E-2</c:v>
                </c:pt>
                <c:pt idx="3">
                  <c:v>0.10978520286396182</c:v>
                </c:pt>
                <c:pt idx="4">
                  <c:v>0.12291169451073986</c:v>
                </c:pt>
                <c:pt idx="5">
                  <c:v>0.16109785202863963</c:v>
                </c:pt>
                <c:pt idx="6">
                  <c:v>0.17840095465393796</c:v>
                </c:pt>
                <c:pt idx="7">
                  <c:v>0.20942720763723152</c:v>
                </c:pt>
                <c:pt idx="8">
                  <c:v>0.25</c:v>
                </c:pt>
                <c:pt idx="9">
                  <c:v>0.28281622911694509</c:v>
                </c:pt>
                <c:pt idx="10">
                  <c:v>0.34486873508353222</c:v>
                </c:pt>
                <c:pt idx="11">
                  <c:v>0.41825775656324582</c:v>
                </c:pt>
                <c:pt idx="12">
                  <c:v>0.53520286396181382</c:v>
                </c:pt>
                <c:pt idx="13">
                  <c:v>0.64797136038186154</c:v>
                </c:pt>
                <c:pt idx="14">
                  <c:v>0.79892601431980903</c:v>
                </c:pt>
                <c:pt idx="15">
                  <c:v>0.87947494033412887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51-4C20-9469-9FBEF5AE3149}"/>
            </c:ext>
          </c:extLst>
        </c:ser>
        <c:ser>
          <c:idx val="1"/>
          <c:order val="1"/>
          <c:tx>
            <c:strRef>
              <c:f>OverTime!$I$46</c:f>
              <c:strCache>
                <c:ptCount val="1"/>
                <c:pt idx="0">
                  <c:v>Domestic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OverTime!$G$68:$G$83</c:f>
              <c:numCache>
                <c:formatCode>General</c:formatCode>
                <c:ptCount val="1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</c:numCache>
            </c:numRef>
          </c:cat>
          <c:val>
            <c:numRef>
              <c:f>OverTime!$I$68:$I$83</c:f>
              <c:numCache>
                <c:formatCode>0.0%</c:formatCode>
                <c:ptCount val="16"/>
                <c:pt idx="0">
                  <c:v>6.5632458233890224E-3</c:v>
                </c:pt>
                <c:pt idx="1">
                  <c:v>7.7565632458233905E-3</c:v>
                </c:pt>
                <c:pt idx="2">
                  <c:v>7.7565632458233905E-3</c:v>
                </c:pt>
                <c:pt idx="3">
                  <c:v>7.7565632458233905E-3</c:v>
                </c:pt>
                <c:pt idx="4">
                  <c:v>7.7565632458233905E-3</c:v>
                </c:pt>
                <c:pt idx="5">
                  <c:v>1.0143198090692127E-2</c:v>
                </c:pt>
                <c:pt idx="6">
                  <c:v>1.1336515513126495E-2</c:v>
                </c:pt>
                <c:pt idx="7">
                  <c:v>1.4916467780429597E-2</c:v>
                </c:pt>
                <c:pt idx="8">
                  <c:v>1.8496420047732699E-2</c:v>
                </c:pt>
                <c:pt idx="9">
                  <c:v>2.0883054892601435E-2</c:v>
                </c:pt>
                <c:pt idx="10">
                  <c:v>2.983293556085919E-2</c:v>
                </c:pt>
                <c:pt idx="11">
                  <c:v>3.6396181384248209E-2</c:v>
                </c:pt>
                <c:pt idx="12">
                  <c:v>5.5489260143198091E-2</c:v>
                </c:pt>
                <c:pt idx="13">
                  <c:v>7.3985680190930783E-2</c:v>
                </c:pt>
                <c:pt idx="14">
                  <c:v>0.10441527446300716</c:v>
                </c:pt>
                <c:pt idx="15">
                  <c:v>0.12052505966587113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51-4C20-9469-9FBEF5AE31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0787488"/>
        <c:axId val="420784864"/>
      </c:areaChart>
      <c:catAx>
        <c:axId val="420787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6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0784864"/>
        <c:crosses val="autoZero"/>
        <c:auto val="1"/>
        <c:lblAlgn val="ctr"/>
        <c:lblOffset val="100"/>
        <c:noMultiLvlLbl val="0"/>
      </c:catAx>
      <c:valAx>
        <c:axId val="420784864"/>
        <c:scaling>
          <c:orientation val="minMax"/>
          <c:max val="1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07874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985928919327975"/>
          <c:y val="0.17225564945156549"/>
          <c:w val="0.58189612637529009"/>
          <c:h val="0.142475219978023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smtClean="0"/>
              <a:t>SHAN</a:t>
            </a:r>
            <a:endParaRPr lang="en-US" sz="2000" b="1" dirty="0"/>
          </a:p>
        </c:rich>
      </c:tx>
      <c:layout>
        <c:manualLayout>
          <c:xMode val="edge"/>
          <c:yMode val="edge"/>
          <c:x val="0.41495078291026199"/>
          <c:y val="2.77735119909647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566914902076814E-2"/>
          <c:y val="0.15793656684422744"/>
          <c:w val="0.8188661701958464"/>
          <c:h val="0.51338382580267539"/>
        </c:manualLayout>
      </c:layout>
      <c:areaChart>
        <c:grouping val="stacked"/>
        <c:varyColors val="0"/>
        <c:ser>
          <c:idx val="1"/>
          <c:order val="0"/>
          <c:tx>
            <c:strRef>
              <c:f>OverTime!$H$123</c:f>
              <c:strCache>
                <c:ptCount val="1"/>
                <c:pt idx="0">
                  <c:v>International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OverTime!$G$148:$G$165</c:f>
              <c:numCache>
                <c:formatCode>0</c:formatCode>
                <c:ptCount val="1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</c:numCache>
            </c:numRef>
          </c:cat>
          <c:val>
            <c:numRef>
              <c:f>OverTime!$H$148:$H$165</c:f>
              <c:numCache>
                <c:formatCode>0%</c:formatCode>
                <c:ptCount val="18"/>
                <c:pt idx="0">
                  <c:v>1.9564171238223418E-2</c:v>
                </c:pt>
                <c:pt idx="1">
                  <c:v>2.2631195598923286E-2</c:v>
                </c:pt>
                <c:pt idx="2">
                  <c:v>3.7515319421265139E-2</c:v>
                </c:pt>
                <c:pt idx="3">
                  <c:v>4.1878475343203228E-2</c:v>
                </c:pt>
                <c:pt idx="4">
                  <c:v>4.8819215720053835E-2</c:v>
                </c:pt>
                <c:pt idx="5">
                  <c:v>6.0229483149394344E-2</c:v>
                </c:pt>
                <c:pt idx="6">
                  <c:v>6.5895335908479138E-2</c:v>
                </c:pt>
                <c:pt idx="7">
                  <c:v>8.8957587590847917E-2</c:v>
                </c:pt>
                <c:pt idx="8">
                  <c:v>0.100324467025572</c:v>
                </c:pt>
                <c:pt idx="9">
                  <c:v>0.13054313055181696</c:v>
                </c:pt>
                <c:pt idx="10">
                  <c:v>0.1592546325706595</c:v>
                </c:pt>
                <c:pt idx="11">
                  <c:v>0.19322798667563931</c:v>
                </c:pt>
                <c:pt idx="12">
                  <c:v>0.22660975531628536</c:v>
                </c:pt>
                <c:pt idx="13">
                  <c:v>0.27504495316285332</c:v>
                </c:pt>
                <c:pt idx="14">
                  <c:v>0.31986642422611039</c:v>
                </c:pt>
                <c:pt idx="15">
                  <c:v>0.37152675531628537</c:v>
                </c:pt>
                <c:pt idx="16">
                  <c:v>0.42069653324360706</c:v>
                </c:pt>
                <c:pt idx="17">
                  <c:v>0.4490261362045761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A7-924B-A137-F9731A49E2D4}"/>
            </c:ext>
          </c:extLst>
        </c:ser>
        <c:ser>
          <c:idx val="2"/>
          <c:order val="1"/>
          <c:tx>
            <c:strRef>
              <c:f>OverTime!$I$123</c:f>
              <c:strCache>
                <c:ptCount val="1"/>
                <c:pt idx="0">
                  <c:v>Domestic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cat>
            <c:numRef>
              <c:f>OverTime!$G$148:$G$165</c:f>
              <c:numCache>
                <c:formatCode>0</c:formatCode>
                <c:ptCount val="1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</c:numCache>
            </c:numRef>
          </c:cat>
          <c:val>
            <c:numRef>
              <c:f>OverTime!$I$148:$I$165</c:f>
              <c:numCache>
                <c:formatCode>0%</c:formatCode>
                <c:ptCount val="18"/>
                <c:pt idx="0">
                  <c:v>7.8660370784656805E-2</c:v>
                </c:pt>
                <c:pt idx="1">
                  <c:v>8.1545485993270536E-2</c:v>
                </c:pt>
                <c:pt idx="2">
                  <c:v>9.2128347500672961E-2</c:v>
                </c:pt>
                <c:pt idx="3">
                  <c:v>0.10309258478196502</c:v>
                </c:pt>
                <c:pt idx="4">
                  <c:v>0.1123278232745626</c:v>
                </c:pt>
                <c:pt idx="5">
                  <c:v>0.12087502529340513</c:v>
                </c:pt>
                <c:pt idx="6">
                  <c:v>0.12418568828129208</c:v>
                </c:pt>
                <c:pt idx="7">
                  <c:v>0.15724070846971738</c:v>
                </c:pt>
                <c:pt idx="8">
                  <c:v>0.15891426001749664</c:v>
                </c:pt>
                <c:pt idx="9">
                  <c:v>0.16810276055585466</c:v>
                </c:pt>
                <c:pt idx="10">
                  <c:v>0.18025633377254374</c:v>
                </c:pt>
                <c:pt idx="11">
                  <c:v>0.20410094346298788</c:v>
                </c:pt>
                <c:pt idx="12">
                  <c:v>0.24605941318034991</c:v>
                </c:pt>
                <c:pt idx="13">
                  <c:v>0.29597515611440106</c:v>
                </c:pt>
                <c:pt idx="14">
                  <c:v>0.362726484512786</c:v>
                </c:pt>
                <c:pt idx="15">
                  <c:v>0.41457807266890984</c:v>
                </c:pt>
                <c:pt idx="16">
                  <c:v>0.51027839164602962</c:v>
                </c:pt>
                <c:pt idx="17">
                  <c:v>0.55097386405518167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A7-924B-A137-F9731A49E2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4339247"/>
        <c:axId val="867271791"/>
      </c:areaChart>
      <c:catAx>
        <c:axId val="894339247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06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7271791"/>
        <c:crosses val="autoZero"/>
        <c:auto val="1"/>
        <c:lblAlgn val="ctr"/>
        <c:lblOffset val="100"/>
        <c:noMultiLvlLbl val="0"/>
      </c:catAx>
      <c:valAx>
        <c:axId val="867271791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89433924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933116908514882"/>
          <c:y val="0.14544305433791641"/>
          <c:w val="0.62887524282603879"/>
          <c:h val="0.120101850789904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203814313780629E-2"/>
          <c:y val="0.14424951108907974"/>
          <c:w val="0.96655160850968258"/>
          <c:h val="0.6281516550765402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Mig!$C$13</c:f>
              <c:strCache>
                <c:ptCount val="1"/>
                <c:pt idx="0">
                  <c:v>Men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9BF6BA2A-5695-4F3D-A2AA-A95A74261CA7}" type="VALUE">
                      <a:rPr lang="en-US" baseline="0"/>
                      <a:pPr/>
                      <a:t>[VALUE]</a:t>
                    </a:fld>
                    <a:endParaRPr lang="en-US" baseline="0" smtClean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583-40EE-8F56-B28283B9EEBB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678023D8-C5BB-498C-8A99-B6C3AA8E30B6}" type="VALUE">
                      <a:rPr lang="en-US" baseline="0"/>
                      <a:pPr/>
                      <a:t>[VALUE]</a:t>
                    </a:fld>
                    <a:endParaRPr lang="en-US" baseline="0" smtClean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583-40EE-8F56-B28283B9EEBB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310EF899-D30A-40B1-A18A-DE46666B6CB3}" type="VALUE">
                      <a:rPr lang="en-US" baseline="0"/>
                      <a:pPr/>
                      <a:t>[VALUE]</a:t>
                    </a:fld>
                    <a:endParaRPr lang="en-US" baseline="0" smtClean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583-40EE-8F56-B28283B9EEBB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934837E5-9F45-4A3D-913A-FCBB3B349A7E}" type="VALUE">
                      <a:rPr lang="en-US" baseline="0"/>
                      <a:pPr/>
                      <a:t>[VALUE]</a:t>
                    </a:fld>
                    <a:endParaRPr lang="en-US" baseline="0" smtClean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583-40EE-8F56-B28283B9EE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Mig!$B$14:$B$17</c:f>
              <c:strCache>
                <c:ptCount val="4"/>
                <c:pt idx="0">
                  <c:v>Mon State</c:v>
                </c:pt>
                <c:pt idx="1">
                  <c:v>Delta Region</c:v>
                </c:pt>
                <c:pt idx="2">
                  <c:v>Dry Zone</c:v>
                </c:pt>
                <c:pt idx="3">
                  <c:v>Shan State</c:v>
                </c:pt>
              </c:strCache>
            </c:strRef>
          </c:cat>
          <c:val>
            <c:numRef>
              <c:f>Mig!$C$14:$C$17</c:f>
              <c:numCache>
                <c:formatCode>0%</c:formatCode>
                <c:ptCount val="4"/>
                <c:pt idx="0">
                  <c:v>0.55000000000000004</c:v>
                </c:pt>
                <c:pt idx="1">
                  <c:v>0.55000000000000004</c:v>
                </c:pt>
                <c:pt idx="2">
                  <c:v>0.56000000000000005</c:v>
                </c:pt>
                <c:pt idx="3">
                  <c:v>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583-40EE-8F56-B28283B9EEBB}"/>
            </c:ext>
          </c:extLst>
        </c:ser>
        <c:ser>
          <c:idx val="1"/>
          <c:order val="1"/>
          <c:tx>
            <c:strRef>
              <c:f>Mig!$D$13</c:f>
              <c:strCache>
                <c:ptCount val="1"/>
                <c:pt idx="0">
                  <c:v>Women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CAD5C2D0-B126-4ACB-AFCE-095E9A881727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583-40EE-8F56-B28283B9EEBB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2545A98F-8255-46D5-960E-4D0D0D7E3424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E583-40EE-8F56-B28283B9EEBB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0CF37148-47ED-4D7D-89B3-09CDB0612941}" type="VALUE">
                      <a:rPr lang="en-US" baseline="0"/>
                      <a:pPr/>
                      <a:t>[VALUE]</a:t>
                    </a:fld>
                    <a:endParaRPr lang="en-US" baseline="0" smtClean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583-40EE-8F56-B28283B9EEBB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0ED9404D-B79B-4625-8CBF-6D97B6A1E3A6}" type="VALUE">
                      <a:rPr lang="en-US" baseline="0"/>
                      <a:pPr/>
                      <a:t>[VALUE]</a:t>
                    </a:fld>
                    <a:endParaRPr lang="en-US" baseline="0" smtClean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E583-40EE-8F56-B28283B9EE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Mig!$B$14:$B$17</c:f>
              <c:strCache>
                <c:ptCount val="4"/>
                <c:pt idx="0">
                  <c:v>Mon State</c:v>
                </c:pt>
                <c:pt idx="1">
                  <c:v>Delta Region</c:v>
                </c:pt>
                <c:pt idx="2">
                  <c:v>Dry Zone</c:v>
                </c:pt>
                <c:pt idx="3">
                  <c:v>Shan State</c:v>
                </c:pt>
              </c:strCache>
            </c:strRef>
          </c:cat>
          <c:val>
            <c:numRef>
              <c:f>Mig!$D$14:$D$17</c:f>
              <c:numCache>
                <c:formatCode>0%</c:formatCode>
                <c:ptCount val="4"/>
                <c:pt idx="0">
                  <c:v>0.45</c:v>
                </c:pt>
                <c:pt idx="1">
                  <c:v>0.45</c:v>
                </c:pt>
                <c:pt idx="2">
                  <c:v>0.44</c:v>
                </c:pt>
                <c:pt idx="3">
                  <c:v>0.46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583-40EE-8F56-B28283B9EEB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00889992"/>
        <c:axId val="400890320"/>
      </c:barChart>
      <c:catAx>
        <c:axId val="400889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0890320"/>
        <c:crosses val="autoZero"/>
        <c:auto val="1"/>
        <c:lblAlgn val="ctr"/>
        <c:lblOffset val="100"/>
        <c:noMultiLvlLbl val="0"/>
      </c:catAx>
      <c:valAx>
        <c:axId val="400890320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400889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266949454697061"/>
          <c:y val="2.4974687019512196E-2"/>
          <c:w val="0.65962971061469999"/>
          <c:h val="7.77164523544595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365482207075001E-2"/>
          <c:y val="3.0201095627434789E-2"/>
          <c:w val="0.92726903558585005"/>
          <c:h val="0.7533072037287651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A5A-4069-BD16-B306EA49C2B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Mig!$B$41:$B$44</c:f>
              <c:strCache>
                <c:ptCount val="4"/>
                <c:pt idx="0">
                  <c:v>No land</c:v>
                </c:pt>
                <c:pt idx="1">
                  <c:v>T1 
(Smallest tercile)</c:v>
                </c:pt>
                <c:pt idx="2">
                  <c:v>T2
 (Middle tercile)</c:v>
                </c:pt>
                <c:pt idx="3">
                  <c:v>T3 
(Highest tercile)</c:v>
                </c:pt>
              </c:strCache>
            </c:strRef>
          </c:cat>
          <c:val>
            <c:numRef>
              <c:f>Mig!$C$41:$C$44</c:f>
              <c:numCache>
                <c:formatCode>0%</c:formatCode>
                <c:ptCount val="4"/>
                <c:pt idx="0">
                  <c:v>0.35</c:v>
                </c:pt>
                <c:pt idx="1">
                  <c:v>0.28000000000000003</c:v>
                </c:pt>
                <c:pt idx="2">
                  <c:v>0.33</c:v>
                </c:pt>
                <c:pt idx="3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A5A-4069-BD16-B306EA49C2B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29995136"/>
        <c:axId val="429991856"/>
      </c:barChart>
      <c:catAx>
        <c:axId val="429995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9991856"/>
        <c:crosses val="autoZero"/>
        <c:auto val="1"/>
        <c:lblAlgn val="ctr"/>
        <c:lblOffset val="100"/>
        <c:noMultiLvlLbl val="0"/>
      </c:catAx>
      <c:valAx>
        <c:axId val="429991856"/>
        <c:scaling>
          <c:orientation val="minMax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429995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654406496298064"/>
          <c:y val="4.3631183338932497E-2"/>
          <c:w val="0.65986477390824183"/>
          <c:h val="0.822259753762663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'wage from community data'!$C$7</c:f>
              <c:strCache>
                <c:ptCount val="1"/>
                <c:pt idx="0">
                  <c:v>real_wage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6565-4E5B-832C-0CC92FA8BAC1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3-6565-4E5B-832C-0CC92FA8BAC1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5-6565-4E5B-832C-0CC92FA8BAC1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65-4E5B-832C-0CC92FA8BAC1}"/>
                </c:ext>
              </c:extLst>
            </c:dLbl>
            <c:dLbl>
              <c:idx val="1"/>
              <c:layout>
                <c:manualLayout>
                  <c:x val="-0.12218405440365288"/>
                  <c:y val="4.2121093167925519E-2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smtClean="0"/>
                      <a:t>+8%</a:t>
                    </a:r>
                    <a:endParaRPr lang="en-US" sz="180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565-4E5B-832C-0CC92FA8BAC1}"/>
                </c:ext>
              </c:extLst>
            </c:dLbl>
            <c:dLbl>
              <c:idx val="2"/>
              <c:layout>
                <c:manualLayout>
                  <c:x val="-0.13745706120410942"/>
                  <c:y val="9.6276784383829764E-2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smtClean="0"/>
                      <a:t>+32%</a:t>
                    </a:r>
                    <a:endParaRPr lang="en-US" sz="180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565-4E5B-832C-0CC92FA8BAC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'wage from community data'!$B$8:$B$10</c:f>
              <c:numCache>
                <c:formatCode>General</c:formatCode>
                <c:ptCount val="3"/>
                <c:pt idx="0">
                  <c:v>2011</c:v>
                </c:pt>
                <c:pt idx="1">
                  <c:v>2013</c:v>
                </c:pt>
                <c:pt idx="2">
                  <c:v>2016</c:v>
                </c:pt>
              </c:numCache>
            </c:numRef>
          </c:cat>
          <c:val>
            <c:numRef>
              <c:f>'wage from community data'!$C$8:$C$10</c:f>
              <c:numCache>
                <c:formatCode>0.00</c:formatCode>
                <c:ptCount val="3"/>
                <c:pt idx="0">
                  <c:v>2607.1935737354997</c:v>
                </c:pt>
                <c:pt idx="1">
                  <c:v>2820.4910089634</c:v>
                </c:pt>
                <c:pt idx="2">
                  <c:v>3717.6798731465601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565-4E5B-832C-0CC92FA8BA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477168"/>
        <c:axId val="189477728"/>
      </c:barChart>
      <c:catAx>
        <c:axId val="189477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89477728"/>
        <c:crosses val="autoZero"/>
        <c:auto val="1"/>
        <c:lblAlgn val="ctr"/>
        <c:lblOffset val="100"/>
        <c:noMultiLvlLbl val="0"/>
      </c:catAx>
      <c:valAx>
        <c:axId val="189477728"/>
        <c:scaling>
          <c:orientation val="minMax"/>
          <c:max val="45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800" baseline="0" dirty="0" smtClean="0"/>
                  <a:t>REAL DAILY WAGES </a:t>
                </a:r>
                <a:r>
                  <a:rPr lang="en-US" sz="1800" baseline="0" dirty="0"/>
                  <a:t>(MMK)</a:t>
                </a:r>
                <a:endParaRPr lang="en-US" sz="1800" dirty="0"/>
              </a:p>
            </c:rich>
          </c:tx>
          <c:layout>
            <c:manualLayout>
              <c:xMode val="edge"/>
              <c:yMode val="edge"/>
              <c:x val="0"/>
              <c:y val="0.12029936804616279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894771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3769300223018081E-2"/>
                  <c:y val="-7.515862464451302E-3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smtClean="0"/>
                      <a:t>+20%</a:t>
                    </a:r>
                    <a:endParaRPr lang="en-US" sz="180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663755245470296"/>
                      <c:h val="9.38544804748841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25C-4077-A774-08D7B46F77A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25C-4077-A774-08D7B46F77A2}"/>
                </c:ext>
              </c:extLst>
            </c:dLbl>
            <c:dLbl>
              <c:idx val="2"/>
              <c:layout>
                <c:manualLayout>
                  <c:x val="-0.17086014685646042"/>
                  <c:y val="3.006344985780520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b="1" dirty="0" smtClean="0"/>
                      <a:t>+15%</a:t>
                    </a:r>
                    <a:endParaRPr lang="en-US" sz="2000" b="1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409334815219765"/>
                      <c:h val="0.138404607282870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A25C-4077-A774-08D7B46F77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Sheet1!$B$3:$D$3</c:f>
              <c:numCache>
                <c:formatCode>General</c:formatCode>
                <c:ptCount val="3"/>
                <c:pt idx="0">
                  <c:v>2012</c:v>
                </c:pt>
                <c:pt idx="1">
                  <c:v>2014</c:v>
                </c:pt>
                <c:pt idx="2">
                  <c:v>2016</c:v>
                </c:pt>
              </c:numCache>
            </c:numRef>
          </c:cat>
          <c:val>
            <c:numRef>
              <c:f>Sheet1!$B$4:$D$4</c:f>
              <c:numCache>
                <c:formatCode>General</c:formatCode>
                <c:ptCount val="3"/>
                <c:pt idx="0">
                  <c:v>3228</c:v>
                </c:pt>
                <c:pt idx="1">
                  <c:v>3863</c:v>
                </c:pt>
                <c:pt idx="2">
                  <c:v>4434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5C-4077-A774-08D7B46F77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4"/>
        <c:overlap val="-27"/>
        <c:axId val="504541776"/>
        <c:axId val="504542760"/>
      </c:barChart>
      <c:catAx>
        <c:axId val="504541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4542760"/>
        <c:crosses val="autoZero"/>
        <c:auto val="1"/>
        <c:lblAlgn val="ctr"/>
        <c:lblOffset val="100"/>
        <c:noMultiLvlLbl val="0"/>
      </c:catAx>
      <c:valAx>
        <c:axId val="504542760"/>
        <c:scaling>
          <c:orientation val="minMax"/>
          <c:max val="45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4541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921393506367262"/>
          <c:y val="8.8998707251145795E-2"/>
          <c:w val="0.85116445513755234"/>
          <c:h val="0.77256597104306901"/>
        </c:manualLayout>
      </c:layout>
      <c:areaChart>
        <c:grouping val="standard"/>
        <c:varyColors val="0"/>
        <c:ser>
          <c:idx val="6"/>
          <c:order val="0"/>
          <c:tx>
            <c:strRef>
              <c:f>'trend of purchase no (weight)'!$T$3</c:f>
              <c:strCache>
                <c:ptCount val="1"/>
                <c:pt idx="0">
                  <c:v>Surface-water Pump</c:v>
                </c:pt>
              </c:strCache>
            </c:strRef>
          </c:tx>
          <c:spPr>
            <a:solidFill>
              <a:srgbClr val="FF0000"/>
            </a:solidFill>
          </c:spPr>
          <c:cat>
            <c:numRef>
              <c:f>'trend of purchase no (weight)'!$N$4:$N$29</c:f>
              <c:numCache>
                <c:formatCode>General</c:formatCode>
                <c:ptCount val="26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</c:numCache>
            </c:numRef>
          </c:cat>
          <c:val>
            <c:numRef>
              <c:f>'trend of purchase no (weight)'!$T$4:$T$29</c:f>
              <c:numCache>
                <c:formatCode>0</c:formatCode>
                <c:ptCount val="26"/>
                <c:pt idx="0">
                  <c:v>14.644069999999999</c:v>
                </c:pt>
                <c:pt idx="1">
                  <c:v>22.254566999999991</c:v>
                </c:pt>
                <c:pt idx="2">
                  <c:v>22.254566999999991</c:v>
                </c:pt>
                <c:pt idx="3">
                  <c:v>25.95041999999998</c:v>
                </c:pt>
                <c:pt idx="4">
                  <c:v>29.27041999999998</c:v>
                </c:pt>
                <c:pt idx="5">
                  <c:v>29.27041999999998</c:v>
                </c:pt>
                <c:pt idx="6">
                  <c:v>60.504390000000001</c:v>
                </c:pt>
                <c:pt idx="7">
                  <c:v>64.200243</c:v>
                </c:pt>
                <c:pt idx="8">
                  <c:v>158.55906300000001</c:v>
                </c:pt>
                <c:pt idx="9">
                  <c:v>277.89836299999962</c:v>
                </c:pt>
                <c:pt idx="10">
                  <c:v>366.77623299999891</c:v>
                </c:pt>
                <c:pt idx="11">
                  <c:v>389.08873299999891</c:v>
                </c:pt>
                <c:pt idx="12">
                  <c:v>401.80423300000001</c:v>
                </c:pt>
                <c:pt idx="13">
                  <c:v>438.57367299999999</c:v>
                </c:pt>
                <c:pt idx="14">
                  <c:v>438.57367299999999</c:v>
                </c:pt>
                <c:pt idx="15">
                  <c:v>459.94246299999998</c:v>
                </c:pt>
                <c:pt idx="16">
                  <c:v>726.99826299999938</c:v>
                </c:pt>
                <c:pt idx="17">
                  <c:v>806.85807299999999</c:v>
                </c:pt>
                <c:pt idx="18">
                  <c:v>1466.0290729999999</c:v>
                </c:pt>
                <c:pt idx="19">
                  <c:v>1686.2674730000001</c:v>
                </c:pt>
                <c:pt idx="20">
                  <c:v>2296.7047729999999</c:v>
                </c:pt>
                <c:pt idx="21">
                  <c:v>3180.1016730000001</c:v>
                </c:pt>
                <c:pt idx="22">
                  <c:v>3428.5174729999999</c:v>
                </c:pt>
                <c:pt idx="23">
                  <c:v>4346.1027729999996</c:v>
                </c:pt>
                <c:pt idx="24">
                  <c:v>4654.3578729999999</c:v>
                </c:pt>
                <c:pt idx="25">
                  <c:v>5596.6427729999996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47-414C-B354-A0097AB5D37E}"/>
            </c:ext>
          </c:extLst>
        </c:ser>
        <c:ser>
          <c:idx val="1"/>
          <c:order val="1"/>
          <c:tx>
            <c:strRef>
              <c:f>'trend of purchase no (weight)'!$O$3</c:f>
              <c:strCache>
                <c:ptCount val="1"/>
                <c:pt idx="0">
                  <c:v>2WT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</c:spPr>
          <c:cat>
            <c:numRef>
              <c:f>'trend of purchase no (weight)'!$N$4:$N$29</c:f>
              <c:numCache>
                <c:formatCode>General</c:formatCode>
                <c:ptCount val="26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</c:numCache>
            </c:numRef>
          </c:cat>
          <c:val>
            <c:numRef>
              <c:f>'trend of purchase no (weight)'!$O$4:$O$29</c:f>
              <c:numCache>
                <c:formatCode>0</c:formatCode>
                <c:ptCount val="26"/>
                <c:pt idx="0">
                  <c:v>1.248804</c:v>
                </c:pt>
                <c:pt idx="1">
                  <c:v>7.7268739999999996</c:v>
                </c:pt>
                <c:pt idx="2">
                  <c:v>7.7268739999999996</c:v>
                </c:pt>
                <c:pt idx="3">
                  <c:v>7.7268739999999996</c:v>
                </c:pt>
                <c:pt idx="4">
                  <c:v>16.226873999999999</c:v>
                </c:pt>
                <c:pt idx="5">
                  <c:v>34.842874000000002</c:v>
                </c:pt>
                <c:pt idx="6">
                  <c:v>231.61317399999999</c:v>
                </c:pt>
                <c:pt idx="7">
                  <c:v>231.61317399999999</c:v>
                </c:pt>
                <c:pt idx="8">
                  <c:v>299.33596399999999</c:v>
                </c:pt>
                <c:pt idx="9">
                  <c:v>306.224853</c:v>
                </c:pt>
                <c:pt idx="10">
                  <c:v>333.25021299999992</c:v>
                </c:pt>
                <c:pt idx="11">
                  <c:v>351.86621299999962</c:v>
                </c:pt>
                <c:pt idx="12">
                  <c:v>401.51410299999992</c:v>
                </c:pt>
                <c:pt idx="13">
                  <c:v>541.56060299999785</c:v>
                </c:pt>
                <c:pt idx="14">
                  <c:v>577.98752299999785</c:v>
                </c:pt>
                <c:pt idx="15">
                  <c:v>620.85809299999937</c:v>
                </c:pt>
                <c:pt idx="16">
                  <c:v>744.99079300000005</c:v>
                </c:pt>
                <c:pt idx="17">
                  <c:v>777.2464930000001</c:v>
                </c:pt>
                <c:pt idx="18">
                  <c:v>1045.397393</c:v>
                </c:pt>
                <c:pt idx="19">
                  <c:v>1295.654393</c:v>
                </c:pt>
                <c:pt idx="20">
                  <c:v>1676.2887929999999</c:v>
                </c:pt>
                <c:pt idx="21">
                  <c:v>2010.2697929999999</c:v>
                </c:pt>
                <c:pt idx="22">
                  <c:v>2145.1068930000001</c:v>
                </c:pt>
                <c:pt idx="23">
                  <c:v>2357.7577930000002</c:v>
                </c:pt>
                <c:pt idx="24">
                  <c:v>3040.5322930000002</c:v>
                </c:pt>
                <c:pt idx="25">
                  <c:v>3479.1956930000001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47-414C-B354-A0097AB5D37E}"/>
            </c:ext>
          </c:extLst>
        </c:ser>
        <c:ser>
          <c:idx val="4"/>
          <c:order val="2"/>
          <c:tx>
            <c:strRef>
              <c:f>'trend of purchase no (weight)'!$R$3</c:f>
              <c:strCache>
                <c:ptCount val="1"/>
                <c:pt idx="0">
                  <c:v>Thresher</c:v>
                </c:pt>
              </c:strCache>
            </c:strRef>
          </c:tx>
          <c:spPr>
            <a:solidFill>
              <a:srgbClr val="FFC000"/>
            </a:solidFill>
          </c:spPr>
          <c:cat>
            <c:numRef>
              <c:f>'trend of purchase no (weight)'!$N$4:$N$29</c:f>
              <c:numCache>
                <c:formatCode>General</c:formatCode>
                <c:ptCount val="26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</c:numCache>
            </c:numRef>
          </c:cat>
          <c:val>
            <c:numRef>
              <c:f>'trend of purchase no (weight)'!$R$4:$R$29</c:f>
              <c:numCache>
                <c:formatCode>0</c:formatCode>
                <c:ptCount val="2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11.942460000000001</c:v>
                </c:pt>
                <c:pt idx="11">
                  <c:v>26.30057</c:v>
                </c:pt>
                <c:pt idx="12">
                  <c:v>26.30057</c:v>
                </c:pt>
                <c:pt idx="13">
                  <c:v>187.90427</c:v>
                </c:pt>
                <c:pt idx="14">
                  <c:v>187.90427</c:v>
                </c:pt>
                <c:pt idx="15">
                  <c:v>187.90427</c:v>
                </c:pt>
                <c:pt idx="16">
                  <c:v>324.24727000000001</c:v>
                </c:pt>
                <c:pt idx="17">
                  <c:v>484.65996999999999</c:v>
                </c:pt>
                <c:pt idx="18">
                  <c:v>557.67259999999987</c:v>
                </c:pt>
                <c:pt idx="19">
                  <c:v>584.14163999999937</c:v>
                </c:pt>
                <c:pt idx="20">
                  <c:v>717.27683999999977</c:v>
                </c:pt>
                <c:pt idx="21">
                  <c:v>800.66457999999977</c:v>
                </c:pt>
                <c:pt idx="22">
                  <c:v>837.68601999999976</c:v>
                </c:pt>
                <c:pt idx="23">
                  <c:v>981.64621999999736</c:v>
                </c:pt>
                <c:pt idx="24">
                  <c:v>1220.66572</c:v>
                </c:pt>
                <c:pt idx="25">
                  <c:v>1406.0383200000001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E47-414C-B354-A0097AB5D37E}"/>
            </c:ext>
          </c:extLst>
        </c:ser>
        <c:ser>
          <c:idx val="2"/>
          <c:order val="3"/>
          <c:tx>
            <c:strRef>
              <c:f>'trend of purchase no (weight)'!$P$3</c:f>
              <c:strCache>
                <c:ptCount val="1"/>
                <c:pt idx="0">
                  <c:v>4WT</c:v>
                </c:pt>
              </c:strCache>
            </c:strRef>
          </c:tx>
          <c:spPr>
            <a:solidFill>
              <a:srgbClr val="1FE160"/>
            </a:solidFill>
          </c:spPr>
          <c:cat>
            <c:numRef>
              <c:f>'trend of purchase no (weight)'!$N$4:$N$29</c:f>
              <c:numCache>
                <c:formatCode>General</c:formatCode>
                <c:ptCount val="26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</c:numCache>
            </c:numRef>
          </c:cat>
          <c:val>
            <c:numRef>
              <c:f>'trend of purchase no (weight)'!$P$4:$P$29</c:f>
              <c:numCache>
                <c:formatCode>0</c:formatCode>
                <c:ptCount val="2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9.3908360000000002</c:v>
                </c:pt>
                <c:pt idx="10">
                  <c:v>9.3908360000000002</c:v>
                </c:pt>
                <c:pt idx="11">
                  <c:v>36.965306000000012</c:v>
                </c:pt>
                <c:pt idx="12">
                  <c:v>36.965306000000012</c:v>
                </c:pt>
                <c:pt idx="13">
                  <c:v>36.965306000000012</c:v>
                </c:pt>
                <c:pt idx="14">
                  <c:v>36.965306000000012</c:v>
                </c:pt>
                <c:pt idx="15">
                  <c:v>36.965306000000012</c:v>
                </c:pt>
                <c:pt idx="16">
                  <c:v>46.356141999999998</c:v>
                </c:pt>
                <c:pt idx="17">
                  <c:v>46.356141999999998</c:v>
                </c:pt>
                <c:pt idx="18">
                  <c:v>77.406142000000003</c:v>
                </c:pt>
                <c:pt idx="19">
                  <c:v>108.456142</c:v>
                </c:pt>
                <c:pt idx="20">
                  <c:v>110.51019599999999</c:v>
                </c:pt>
                <c:pt idx="21">
                  <c:v>110.51019599999999</c:v>
                </c:pt>
                <c:pt idx="22">
                  <c:v>110.51019599999999</c:v>
                </c:pt>
                <c:pt idx="23">
                  <c:v>151.56019599999999</c:v>
                </c:pt>
                <c:pt idx="24">
                  <c:v>154.72686300000001</c:v>
                </c:pt>
                <c:pt idx="25">
                  <c:v>180.45430300000001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E47-414C-B354-A0097AB5D37E}"/>
            </c:ext>
          </c:extLst>
        </c:ser>
        <c:ser>
          <c:idx val="3"/>
          <c:order val="4"/>
          <c:tx>
            <c:strRef>
              <c:f>'trend of purchase no (weight)'!$Q$3</c:f>
              <c:strCache>
                <c:ptCount val="1"/>
                <c:pt idx="0">
                  <c:v>Combine</c:v>
                </c:pt>
              </c:strCache>
            </c:strRef>
          </c:tx>
          <c:spPr>
            <a:solidFill>
              <a:srgbClr val="C00000"/>
            </a:solidFill>
          </c:spPr>
          <c:cat>
            <c:numRef>
              <c:f>'trend of purchase no (weight)'!$N$4:$N$29</c:f>
              <c:numCache>
                <c:formatCode>General</c:formatCode>
                <c:ptCount val="26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</c:numCache>
            </c:numRef>
          </c:cat>
          <c:val>
            <c:numRef>
              <c:f>'trend of purchase no (weight)'!$Q$4:$Q$29</c:f>
              <c:numCache>
                <c:formatCode>0</c:formatCode>
                <c:ptCount val="2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60.5822</c:v>
                </c:pt>
                <c:pt idx="25">
                  <c:v>132.01275000000001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E47-414C-B354-A0097AB5D3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7506672"/>
        <c:axId val="187507232"/>
      </c:areaChart>
      <c:catAx>
        <c:axId val="187506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87507232"/>
        <c:crosses val="autoZero"/>
        <c:auto val="1"/>
        <c:lblAlgn val="ctr"/>
        <c:lblOffset val="100"/>
        <c:noMultiLvlLbl val="0"/>
      </c:catAx>
      <c:valAx>
        <c:axId val="18750723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 b="1"/>
                </a:pPr>
                <a:r>
                  <a:rPr lang="en-US" sz="1800" b="1"/>
                  <a:t>Cumulative</a:t>
                </a:r>
                <a:r>
                  <a:rPr lang="en-US" sz="1800" b="1" baseline="0"/>
                  <a:t> number of machines</a:t>
                </a:r>
                <a:endParaRPr lang="en-US" sz="1800" b="1"/>
              </a:p>
            </c:rich>
          </c:tx>
          <c:layout>
            <c:manualLayout>
              <c:xMode val="edge"/>
              <c:yMode val="edge"/>
              <c:x val="1.5432098765432098E-3"/>
              <c:y val="0.15269326355823803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500"/>
            </a:pPr>
            <a:endParaRPr lang="en-US"/>
          </a:p>
        </c:txPr>
        <c:crossAx val="187506672"/>
        <c:crosses val="autoZero"/>
        <c:crossBetween val="between"/>
      </c:valAx>
    </c:plotArea>
    <c:legend>
      <c:legendPos val="t"/>
      <c:legendEntry>
        <c:idx val="0"/>
        <c:txPr>
          <a:bodyPr/>
          <a:lstStyle/>
          <a:p>
            <a:pPr>
              <a:defRPr sz="18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800"/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800"/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 sz="1800"/>
            </a:pPr>
            <a:endParaRPr lang="en-US"/>
          </a:p>
        </c:txPr>
      </c:legendEntry>
      <c:legendEntry>
        <c:idx val="4"/>
        <c:txPr>
          <a:bodyPr/>
          <a:lstStyle/>
          <a:p>
            <a:pPr>
              <a:defRPr sz="1800"/>
            </a:pPr>
            <a:endParaRPr lang="en-US"/>
          </a:p>
        </c:txPr>
      </c:legendEntry>
      <c:layout>
        <c:manualLayout>
          <c:xMode val="edge"/>
          <c:yMode val="edge"/>
          <c:x val="0.15053234665111306"/>
          <c:y val="5.0159279812074138E-2"/>
          <c:w val="0.75278181697303004"/>
          <c:h val="0.13143060020523994"/>
        </c:manualLayout>
      </c:layout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0.20579</cdr:x>
      <cdr:y>0.04891</cdr:y>
    </cdr:from>
    <cdr:to>
      <cdr:x>0.79583</cdr:x>
      <cdr:y>0.15761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73457" y="122830"/>
          <a:ext cx="2504407" cy="2729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en-US" sz="2400" b="1" dirty="0">
              <a:latin typeface="+mn-lt"/>
              <a:cs typeface="Times New Roman" pitchFamily="18" charset="0"/>
            </a:rPr>
            <a:t>Sesame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0.325</cdr:x>
      <cdr:y>0.06716</cdr:y>
    </cdr:from>
    <cdr:to>
      <cdr:x>0.77708</cdr:x>
      <cdr:y>0.20149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57671" y="184245"/>
          <a:ext cx="1610339" cy="3684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 anchor="ctr"/>
        <a:lstStyle xmlns:a="http://schemas.openxmlformats.org/drawingml/2006/main"/>
        <a:p xmlns:a="http://schemas.openxmlformats.org/drawingml/2006/main">
          <a:pPr algn="ctr"/>
          <a:r>
            <a:rPr lang="en-US" sz="2400" b="1" dirty="0">
              <a:latin typeface="+mn-lt"/>
              <a:cs typeface="Times New Roman" pitchFamily="18" charset="0"/>
            </a:rPr>
            <a:t>Groundnut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0.16458</cdr:x>
      <cdr:y>0.04688</cdr:y>
    </cdr:from>
    <cdr:to>
      <cdr:x>0.81458</cdr:x>
      <cdr:y>0.15451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52475" y="128588"/>
          <a:ext cx="2971800" cy="295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en-US" sz="2400" b="1" dirty="0">
              <a:latin typeface="+mn-lt"/>
              <a:cs typeface="Times New Roman" pitchFamily="18" charset="0"/>
            </a:rPr>
            <a:t>Monsoon</a:t>
          </a:r>
          <a:r>
            <a:rPr lang="en-US" sz="2400" b="1" baseline="0" dirty="0">
              <a:latin typeface="+mn-lt"/>
              <a:cs typeface="Times New Roman" pitchFamily="18" charset="0"/>
            </a:rPr>
            <a:t> paddy</a:t>
          </a:r>
          <a:endParaRPr lang="en-US" sz="2400" b="1" dirty="0">
            <a:latin typeface="+mn-lt"/>
            <a:cs typeface="Times New Roman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0.23125</cdr:x>
      <cdr:y>0.03993</cdr:y>
    </cdr:from>
    <cdr:to>
      <cdr:x>0.75</cdr:x>
      <cdr:y>0.13715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57275" y="109539"/>
          <a:ext cx="2371725" cy="2666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en-US" sz="2400" b="1" dirty="0">
              <a:latin typeface="+mn-lt"/>
              <a:cs typeface="Times New Roman" pitchFamily="18" charset="0"/>
            </a:rPr>
            <a:t>Dry</a:t>
          </a:r>
          <a:r>
            <a:rPr lang="en-US" sz="2400" b="1" baseline="0" dirty="0">
              <a:latin typeface="+mn-lt"/>
              <a:cs typeface="Times New Roman" pitchFamily="18" charset="0"/>
            </a:rPr>
            <a:t> season paddy</a:t>
          </a:r>
          <a:endParaRPr lang="en-US" sz="2400" b="1" dirty="0">
            <a:latin typeface="+mn-lt"/>
            <a:cs typeface="Times New Roman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0.23327</cdr:x>
      <cdr:y>0</cdr:y>
    </cdr:from>
    <cdr:to>
      <cdr:x>0.23513</cdr:x>
      <cdr:y>0.47855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34BC88DB-4959-4558-8F48-DE2C1F3A5FA7}"/>
            </a:ext>
          </a:extLst>
        </cdr:cNvPr>
        <cdr:cNvCxnSpPr/>
      </cdr:nvCxnSpPr>
      <cdr:spPr>
        <a:xfrm xmlns:a="http://schemas.openxmlformats.org/drawingml/2006/main" flipH="1">
          <a:off x="2318327" y="0"/>
          <a:ext cx="18472" cy="2096221"/>
        </a:xfrm>
        <a:prstGeom xmlns:a="http://schemas.openxmlformats.org/drawingml/2006/main" prst="line">
          <a:avLst/>
        </a:prstGeom>
        <a:ln xmlns:a="http://schemas.openxmlformats.org/drawingml/2006/main" w="57150">
          <a:solidFill>
            <a:srgbClr val="FF0000"/>
          </a:solidFill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0.52509</cdr:x>
      <cdr:y>0.0825</cdr:y>
    </cdr:from>
    <cdr:to>
      <cdr:x>0.73885</cdr:x>
      <cdr:y>0.40301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5218544" y="361373"/>
          <a:ext cx="2124364" cy="1403928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rgbClr val="FF00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0.77416</cdr:x>
      <cdr:y>0.18271</cdr:y>
    </cdr:from>
    <cdr:to>
      <cdr:x>0.85967</cdr:x>
      <cdr:y>0.33663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7693888" y="800317"/>
          <a:ext cx="849745" cy="6742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800" dirty="0"/>
            <a:t>43%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D2840-686D-40CF-BE6C-B7BBABE3D881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C330A-5035-43FB-9199-9DF9DF5C4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55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MTW, AH,</a:t>
            </a:r>
            <a:r>
              <a:rPr lang="en-US" baseline="0" dirty="0" smtClean="0"/>
              <a:t> KH, PP, STK, ZWA, ASP (LSK, HH, kid), KZW, MZ, ETTT, ZMN; KMT, HE, KWS, 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C330A-5035-43FB-9199-9DF9DF5C44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85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B36FB-D1E2-42EF-9346-331EF43E18E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53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B36FB-D1E2-42EF-9346-331EF43E18E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9204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B36FB-D1E2-42EF-9346-331EF43E18E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01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B36FB-D1E2-42EF-9346-331EF43E18E1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3471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Fish farm growth supported by “quiet revolution”, in off-farm value chain, driven by mainly by SMEs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127B2-BDE3-4CF6-A129-6F5DA532037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09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B2703-B713-4A76-A547-B9A68367366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70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B2703-B713-4A76-A547-B9A68367366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5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B36FB-D1E2-42EF-9346-331EF43E18E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723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B36FB-D1E2-42EF-9346-331EF43E18E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124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B36FB-D1E2-42EF-9346-331EF43E18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61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6D5B7-F6E9-46C0-A564-F752EA8F33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96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First bar will go down once we add Shan State.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21BCA-9505-49ED-9EF3-E7443B7485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7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6D5B7-F6E9-46C0-A564-F752EA8F33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97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B36FB-D1E2-42EF-9346-331EF43E18E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64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DE822-9C5A-314E-9396-5382849CB8C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78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9B109-7004-446E-A69A-29223966C41C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08DDE-A961-41FE-8D8F-DE502D6AD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34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9B109-7004-446E-A69A-29223966C41C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08DDE-A961-41FE-8D8F-DE502D6AD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50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9B109-7004-446E-A69A-29223966C41C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08DDE-A961-41FE-8D8F-DE502D6AD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69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087D-9FFF-4D29-946F-9BCEF2DA0A94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D5790-05C3-44F4-9077-C6769DB7F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03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087D-9FFF-4D29-946F-9BCEF2DA0A94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D5790-05C3-44F4-9077-C6769DB7F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25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087D-9FFF-4D29-946F-9BCEF2DA0A94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D5790-05C3-44F4-9077-C6769DB7F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13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087D-9FFF-4D29-946F-9BCEF2DA0A94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D5790-05C3-44F4-9077-C6769DB7F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96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087D-9FFF-4D29-946F-9BCEF2DA0A94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D5790-05C3-44F4-9077-C6769DB7F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9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087D-9FFF-4D29-946F-9BCEF2DA0A94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D5790-05C3-44F4-9077-C6769DB7F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04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087D-9FFF-4D29-946F-9BCEF2DA0A94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D5790-05C3-44F4-9077-C6769DB7F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419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087D-9FFF-4D29-946F-9BCEF2DA0A94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D5790-05C3-44F4-9077-C6769DB7F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11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9B109-7004-446E-A69A-29223966C41C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08DDE-A961-41FE-8D8F-DE502D6AD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86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087D-9FFF-4D29-946F-9BCEF2DA0A94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D5790-05C3-44F4-9077-C6769DB7F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56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087D-9FFF-4D29-946F-9BCEF2DA0A94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D5790-05C3-44F4-9077-C6769DB7F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106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087D-9FFF-4D29-946F-9BCEF2DA0A94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D5790-05C3-44F4-9077-C6769DB7F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212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1CB0B-0101-40BD-987C-AB25FA4E915A}" type="datetime1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F1847-FDDA-43ED-9B00-96FD0210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9733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B91BB-C1E6-4A87-B661-5A689668537B}" type="datetime1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F1847-FDDA-43ED-9B00-96FD0210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246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C5B4A-D1A9-40A8-A2A6-436718A56384}" type="datetime1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F1847-FDDA-43ED-9B00-96FD0210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5145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706AA-B325-4BD8-BCF5-CB71A408C4EF}" type="datetime1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F1847-FDDA-43ED-9B00-96FD0210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7695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64D1-E854-45CB-867E-9497E8AB190A}" type="datetime1">
              <a:rPr lang="en-US" smtClean="0"/>
              <a:t>5/23/2019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F1847-FDDA-43ED-9B00-96FD0210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738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BC5FF-19A9-4F42-AFBB-BEDFC4D48022}" type="datetime1">
              <a:rPr lang="en-US" smtClean="0"/>
              <a:t>5/23/2019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F1847-FDDA-43ED-9B00-96FD0210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208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137F7-9BBA-48BB-A881-D63F0C81BEDA}" type="datetime1">
              <a:rPr lang="en-US" smtClean="0"/>
              <a:t>5/23/2019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F1847-FDDA-43ED-9B00-96FD0210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79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9B109-7004-446E-A69A-29223966C41C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08DDE-A961-41FE-8D8F-DE502D6AD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964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AC53-44FC-4D3A-9964-022940B9FEEC}" type="datetime1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F1847-FDDA-43ED-9B00-96FD0210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342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C455-2B57-455B-A031-648615102F33}" type="datetime1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F1847-FDDA-43ED-9B00-96FD0210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380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561EC-1A1B-4E26-B299-D049547DAFDE}" type="datetime1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F1847-FDDA-43ED-9B00-96FD0210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133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1836D-AAD2-4A0F-8D78-E9F21D1B1157}" type="datetime1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F1847-FDDA-43ED-9B00-96FD0210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57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9B109-7004-446E-A69A-29223966C41C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08DDE-A961-41FE-8D8F-DE502D6AD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755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9B109-7004-446E-A69A-29223966C41C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08DDE-A961-41FE-8D8F-DE502D6AD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70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9B109-7004-446E-A69A-29223966C41C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08DDE-A961-41FE-8D8F-DE502D6AD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88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9B109-7004-446E-A69A-29223966C41C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08DDE-A961-41FE-8D8F-DE502D6AD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08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9B109-7004-446E-A69A-29223966C41C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08DDE-A961-41FE-8D8F-DE502D6AD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57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9B109-7004-446E-A69A-29223966C41C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08DDE-A961-41FE-8D8F-DE502D6AD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090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9B109-7004-446E-A69A-29223966C41C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08DDE-A961-41FE-8D8F-DE502D6AD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9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C087D-9FFF-4D29-946F-9BCEF2DA0A94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D5790-05C3-44F4-9077-C6769DB7F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5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EDC10-F77F-4356-9EFD-F6CE245145C9}" type="datetime1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F1847-FDDA-43ED-9B00-96FD02105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5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0.xml"/><Relationship Id="rId4" Type="http://schemas.openxmlformats.org/officeDocument/2006/relationships/chart" Target="../charts/char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r.msu.edu/fsp/countries/myanmar/publications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468614"/>
            <a:ext cx="9652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Myanmar’s Rural Transformation: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400" dirty="0" smtClean="0"/>
              <a:t>Evidence </a:t>
            </a:r>
            <a:r>
              <a:rPr lang="en-US" sz="4400" dirty="0"/>
              <a:t>from the Food Security Policy Project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3638257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Ben Belton</a:t>
            </a:r>
          </a:p>
          <a:p>
            <a:r>
              <a:rPr lang="en-US" dirty="0" smtClean="0"/>
              <a:t>Michigan State University,</a:t>
            </a:r>
          </a:p>
          <a:p>
            <a:r>
              <a:rPr lang="en-US" dirty="0" smtClean="0"/>
              <a:t>Food Security Policy Project</a:t>
            </a:r>
          </a:p>
          <a:p>
            <a:r>
              <a:rPr lang="en-US" dirty="0" smtClean="0"/>
              <a:t>May 23, 2019</a:t>
            </a:r>
          </a:p>
          <a:p>
            <a:r>
              <a:rPr lang="en-US" dirty="0" smtClean="0"/>
              <a:t>MSU, East Lansing</a:t>
            </a:r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10730" y="5566580"/>
            <a:ext cx="11743534" cy="1190836"/>
            <a:chOff x="184713" y="2410205"/>
            <a:chExt cx="11743534" cy="119083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1179" y="2456387"/>
              <a:ext cx="3597068" cy="1144654"/>
            </a:xfrm>
            <a:prstGeom prst="rect">
              <a:avLst/>
            </a:prstGeom>
          </p:spPr>
        </p:pic>
        <p:pic>
          <p:nvPicPr>
            <p:cNvPr id="7" name="Picture 6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0926" y="2683433"/>
              <a:ext cx="1047806" cy="61585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" name="Group 7"/>
            <p:cNvGrpSpPr/>
            <p:nvPr/>
          </p:nvGrpSpPr>
          <p:grpSpPr>
            <a:xfrm>
              <a:off x="3037691" y="2718519"/>
              <a:ext cx="3845773" cy="582412"/>
              <a:chOff x="2616886" y="211597"/>
              <a:chExt cx="3255172" cy="56217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6886" y="254580"/>
                <a:ext cx="1872691" cy="398801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9674" y="211597"/>
                <a:ext cx="1062384" cy="562175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713" y="2410205"/>
              <a:ext cx="2921074" cy="11261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398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F1847-FDDA-43ED-9B00-96FD021058C6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528913"/>
              </p:ext>
            </p:extLst>
          </p:nvPr>
        </p:nvGraphicFramePr>
        <p:xfrm>
          <a:off x="1380754" y="1739463"/>
          <a:ext cx="8293101" cy="3391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41093">
                  <a:extLst>
                    <a:ext uri="{9D8B030D-6E8A-4147-A177-3AD203B41FA5}">
                      <a16:colId xmlns:a16="http://schemas.microsoft.com/office/drawing/2014/main" val="2018009089"/>
                    </a:ext>
                  </a:extLst>
                </a:gridCol>
                <a:gridCol w="1826004">
                  <a:extLst>
                    <a:ext uri="{9D8B030D-6E8A-4147-A177-3AD203B41FA5}">
                      <a16:colId xmlns:a16="http://schemas.microsoft.com/office/drawing/2014/main" val="2468843628"/>
                    </a:ext>
                  </a:extLst>
                </a:gridCol>
                <a:gridCol w="1826004">
                  <a:extLst>
                    <a:ext uri="{9D8B030D-6E8A-4147-A177-3AD203B41FA5}">
                      <a16:colId xmlns:a16="http://schemas.microsoft.com/office/drawing/2014/main" val="3442152079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Income shares, by </a:t>
                      </a:r>
                      <a:r>
                        <a:rPr lang="en-US" sz="2600" dirty="0" smtClean="0">
                          <a:effectLst/>
                        </a:rPr>
                        <a:t>activity 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</a:rPr>
                        <a:t>SHAN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</a:rPr>
                        <a:t>DRY ZONE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9287478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Own farm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58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31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523498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Agricultural labor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7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19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075001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Non-farm labor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5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6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7278971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Salaried work</a:t>
                      </a:r>
                      <a:endParaRPr lang="en-US" sz="2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8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6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6064984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Own enterprise</a:t>
                      </a:r>
                      <a:endParaRPr lang="en-US" sz="2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13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21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5824510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Remittances</a:t>
                      </a:r>
                      <a:endParaRPr lang="en-US" sz="2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8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15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4740512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NRE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1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1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9849828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042128" y="2155305"/>
            <a:ext cx="1798320" cy="40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840448" y="2155305"/>
            <a:ext cx="1798320" cy="40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42128" y="3006077"/>
            <a:ext cx="1798320" cy="2129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840448" y="3006077"/>
            <a:ext cx="1798320" cy="2129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042128" y="2155305"/>
            <a:ext cx="1798320" cy="8345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840448" y="2163441"/>
            <a:ext cx="1798320" cy="8345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083042" y="163926"/>
            <a:ext cx="9761613" cy="132556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/>
              <a:t>Variations in landholding reflected in structure of rural economy</a:t>
            </a:r>
            <a:endParaRPr lang="en-US" sz="3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012616" y="5721384"/>
            <a:ext cx="898325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/>
              <a:t>Share of HH income, by source – Shan and Dry Zone</a:t>
            </a:r>
            <a:endParaRPr lang="en-US" sz="2300" b="1" dirty="0"/>
          </a:p>
        </p:txBody>
      </p:sp>
    </p:spTree>
    <p:extLst>
      <p:ext uri="{BB962C8B-B14F-4D97-AF65-F5344CB8AC3E}">
        <p14:creationId xmlns:p14="http://schemas.microsoft.com/office/powerpoint/2010/main" val="202152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5" grpId="0" animBg="1"/>
      <p:bldP spid="16" grpId="0" animBg="1"/>
      <p:bldP spid="17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8"/>
          <a:stretch/>
        </p:blipFill>
        <p:spPr>
          <a:xfrm>
            <a:off x="1521062" y="429494"/>
            <a:ext cx="9144000" cy="6417874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0" y="1"/>
            <a:ext cx="9141062" cy="8589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/>
              <a:t>2. Migration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0607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007" y="296229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Migration common everywhere but with big regional variations</a:t>
            </a:r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7D60369-E2A1-4E86-9FD2-61B5EC256D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4605103"/>
              </p:ext>
            </p:extLst>
          </p:nvPr>
        </p:nvGraphicFramePr>
        <p:xfrm>
          <a:off x="236427" y="1621792"/>
          <a:ext cx="10126773" cy="4002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966393" y="5976517"/>
            <a:ext cx="5902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Share of HH with current migrant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19885" y="2164480"/>
            <a:ext cx="1165653" cy="3565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1B761B-0A6F-47B4-ADCC-171E5362D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813" y="79067"/>
            <a:ext cx="11039856" cy="855653"/>
          </a:xfrm>
        </p:spPr>
        <p:txBody>
          <a:bodyPr/>
          <a:lstStyle/>
          <a:p>
            <a:pPr algn="ctr"/>
            <a:r>
              <a:rPr lang="en-US" dirty="0" smtClean="0"/>
              <a:t>Recent phenomenon, accelerating</a:t>
            </a:r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1708673-2E91-4660-9E3D-255A5012C3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8119111"/>
              </p:ext>
            </p:extLst>
          </p:nvPr>
        </p:nvGraphicFramePr>
        <p:xfrm>
          <a:off x="4297384" y="1186449"/>
          <a:ext cx="3818790" cy="3535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51357B2B-33F8-4D17-8F2C-1627ED36B1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7425438"/>
              </p:ext>
            </p:extLst>
          </p:nvPr>
        </p:nvGraphicFramePr>
        <p:xfrm>
          <a:off x="609813" y="1226615"/>
          <a:ext cx="4144671" cy="3558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8BFC6FB-9C3C-45DC-872F-607A11860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391" y="5046576"/>
            <a:ext cx="9453589" cy="1811424"/>
          </a:xfrm>
        </p:spPr>
        <p:txBody>
          <a:bodyPr>
            <a:normAutofit/>
          </a:bodyPr>
          <a:lstStyle/>
          <a:p>
            <a:r>
              <a:rPr lang="en-US" dirty="0" smtClean="0"/>
              <a:t>Rapid growth since 2010</a:t>
            </a:r>
          </a:p>
          <a:p>
            <a:r>
              <a:rPr lang="en-US" dirty="0" smtClean="0"/>
              <a:t>Destinations </a:t>
            </a:r>
            <a:r>
              <a:rPr lang="en-US" dirty="0"/>
              <a:t>differ </a:t>
            </a:r>
            <a:r>
              <a:rPr lang="en-US" dirty="0" smtClean="0"/>
              <a:t>by region (more international near borders)</a:t>
            </a:r>
          </a:p>
          <a:p>
            <a:r>
              <a:rPr lang="en-US" dirty="0" smtClean="0"/>
              <a:t>Growing pull from cities in Myanmar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1485D7C-174D-B74D-8B37-FA6DDE3300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6671730"/>
              </p:ext>
            </p:extLst>
          </p:nvPr>
        </p:nvGraphicFramePr>
        <p:xfrm>
          <a:off x="7865551" y="1186449"/>
          <a:ext cx="3835050" cy="4115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9160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1B761B-0A6F-47B4-ADCC-171E5362D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97" y="150045"/>
            <a:ext cx="10515600" cy="102592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Little variation in likelihood of migration by gender or landholdings</a:t>
            </a:r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8994F33-6FF0-4A25-BD36-667F984A5A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4365523"/>
              </p:ext>
            </p:extLst>
          </p:nvPr>
        </p:nvGraphicFramePr>
        <p:xfrm>
          <a:off x="621720" y="1419651"/>
          <a:ext cx="3379681" cy="4658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1780" y="6078328"/>
            <a:ext cx="3736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Share of migrants by gender</a:t>
            </a:r>
            <a:endParaRPr lang="en-US" sz="2000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3797755" y="1635961"/>
            <a:ext cx="6835044" cy="4969982"/>
            <a:chOff x="4550711" y="1818968"/>
            <a:chExt cx="6835044" cy="4576416"/>
          </a:xfrm>
        </p:grpSpPr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614C0FBF-21DE-4084-B6D9-667308DC933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547692419"/>
                </p:ext>
              </p:extLst>
            </p:nvPr>
          </p:nvGraphicFramePr>
          <p:xfrm>
            <a:off x="5358581" y="1818968"/>
            <a:ext cx="3841555" cy="42593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5164219" y="5071945"/>
              <a:ext cx="1295247" cy="9352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Landless</a:t>
              </a:r>
            </a:p>
            <a:p>
              <a:pPr algn="ctr"/>
              <a:endParaRPr lang="en-US" sz="2000" dirty="0"/>
            </a:p>
            <a:p>
              <a:pPr algn="ctr"/>
              <a:endParaRPr lang="en-US" sz="2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255621" y="5071945"/>
              <a:ext cx="1171759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Tercile 1</a:t>
              </a:r>
            </a:p>
            <a:p>
              <a:pPr algn="ctr"/>
              <a:endParaRPr lang="en-US" sz="2000" dirty="0"/>
            </a:p>
            <a:p>
              <a:pPr algn="ctr"/>
              <a:endParaRPr lang="en-US" sz="2000" dirty="0" smtClean="0"/>
            </a:p>
            <a:p>
              <a:pPr algn="ctr"/>
              <a:endParaRPr lang="en-US" sz="2000" dirty="0" smtClean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64759" y="5071945"/>
              <a:ext cx="1103774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Tercile 2</a:t>
              </a:r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232673" y="5071944"/>
              <a:ext cx="1161825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Tercile 3</a:t>
              </a:r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50711" y="5904412"/>
              <a:ext cx="6835044" cy="368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Share </a:t>
              </a:r>
              <a:r>
                <a:rPr lang="en-US" sz="2000" b="1" dirty="0" smtClean="0"/>
                <a:t>of HH with migrants by landholding group (all 4 surveys) </a:t>
              </a:r>
              <a:endParaRPr lang="en-US" sz="2000" b="1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9049451" y="1854642"/>
            <a:ext cx="27538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Migrant occupations and earnings delinked from landholdings </a:t>
            </a:r>
          </a:p>
          <a:p>
            <a:endParaRPr lang="en-US" sz="2800" dirty="0"/>
          </a:p>
          <a:p>
            <a:r>
              <a:rPr lang="en-US" sz="2800" dirty="0" smtClean="0"/>
              <a:t>– opportunities for social mobility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8389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088" y="164417"/>
            <a:ext cx="9573793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Migration linked to rising rural wages</a:t>
            </a:r>
            <a:endParaRPr lang="en-US" sz="4000" dirty="0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71110"/>
              </p:ext>
            </p:extLst>
          </p:nvPr>
        </p:nvGraphicFramePr>
        <p:xfrm>
          <a:off x="2069764" y="1763437"/>
          <a:ext cx="3408218" cy="3899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77530" y="1532605"/>
            <a:ext cx="2216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Delta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396585" y="1489980"/>
            <a:ext cx="2992582" cy="4236308"/>
            <a:chOff x="4585854" y="2201649"/>
            <a:chExt cx="2992582" cy="3678616"/>
          </a:xfrm>
        </p:grpSpPr>
        <p:graphicFrame>
          <p:nvGraphicFramePr>
            <p:cNvPr id="4" name="Chart 3"/>
            <p:cNvGraphicFramePr>
              <a:graphicFrameLocks/>
            </p:cNvGraphicFramePr>
            <p:nvPr>
              <p:extLst/>
            </p:nvPr>
          </p:nvGraphicFramePr>
          <p:xfrm>
            <a:off x="4585854" y="2500746"/>
            <a:ext cx="2992582" cy="33795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4973781" y="2201649"/>
              <a:ext cx="2216728" cy="400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Dry Zone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369127" y="6089097"/>
            <a:ext cx="7855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Change in real daily wages for male casual labor (Delta &amp; Dry Zone)</a:t>
            </a:r>
          </a:p>
        </p:txBody>
      </p:sp>
    </p:spTree>
    <p:extLst>
      <p:ext uri="{BB962C8B-B14F-4D97-AF65-F5344CB8AC3E}">
        <p14:creationId xmlns:p14="http://schemas.microsoft.com/office/powerpoint/2010/main" val="389960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-1"/>
            <a:ext cx="9144000" cy="6858001"/>
          </a:xfr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1" y="1"/>
            <a:ext cx="9143999" cy="96981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3. Agricultural mechanization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8401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9348" y="6126164"/>
            <a:ext cx="7411453" cy="624305"/>
          </a:xfrm>
        </p:spPr>
        <p:txBody>
          <a:bodyPr>
            <a:noAutofit/>
          </a:bodyPr>
          <a:lstStyle/>
          <a:p>
            <a:r>
              <a:rPr lang="en-US" sz="2200" b="1" dirty="0"/>
              <a:t>Cumulative Purchases of Selected Machinery (1990-2015</a:t>
            </a:r>
            <a:r>
              <a:rPr lang="en-US" sz="2200" b="1" dirty="0" smtClean="0"/>
              <a:t>), Delta</a:t>
            </a:r>
            <a:endParaRPr lang="en-US" sz="22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8481011"/>
              </p:ext>
            </p:extLst>
          </p:nvPr>
        </p:nvGraphicFramePr>
        <p:xfrm>
          <a:off x="825910" y="985839"/>
          <a:ext cx="10609006" cy="514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20878" y="217756"/>
            <a:ext cx="10087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Huge increase in machine ownership in past decade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7948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17391"/>
            <a:ext cx="11247120" cy="964548"/>
          </a:xfrm>
        </p:spPr>
        <p:txBody>
          <a:bodyPr>
            <a:noAutofit/>
          </a:bodyPr>
          <a:lstStyle/>
          <a:p>
            <a:r>
              <a:rPr lang="en-US" sz="3800" b="1" dirty="0"/>
              <a:t>Machines displacing draft </a:t>
            </a:r>
            <a:r>
              <a:rPr lang="en-US" sz="3800" b="1" dirty="0" smtClean="0"/>
              <a:t>animals; mechanized </a:t>
            </a:r>
            <a:r>
              <a:rPr lang="en-US" sz="3800" b="1" dirty="0"/>
              <a:t>harvesting</a:t>
            </a:r>
            <a:endParaRPr lang="en-US" sz="3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8972" t="21521" r="31170" b="6545"/>
          <a:stretch/>
        </p:blipFill>
        <p:spPr>
          <a:xfrm>
            <a:off x="1597415" y="1164790"/>
            <a:ext cx="5938535" cy="48171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0880" y="5981952"/>
            <a:ext cx="10261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200" b="1" dirty="0"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Share of farmers using machinery &amp; draft animals, for land preparation and harvesting, 2016 (Delta)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81514" y="1340739"/>
            <a:ext cx="461665" cy="3638084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r>
              <a:rPr lang="en-US" b="1" dirty="0"/>
              <a:t>% OF FARM HOUSHEOLDS USING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14537" y="2085068"/>
            <a:ext cx="3098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Driven by need for labor savings, availability, convenience, timeliness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81344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50335" y="5952034"/>
            <a:ext cx="102307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 of farming HH using own </a:t>
            </a:r>
            <a:r>
              <a:rPr lang="en-US" sz="2200" b="1" dirty="0" smtClean="0">
                <a:solidFill>
                  <a:prstClr val="black"/>
                </a:solidFill>
                <a:latin typeface="Calibri" panose="020F0502020204030204"/>
              </a:rPr>
              <a:t>or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rented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machines in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 preparation and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threshing (Shan)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6064D1-A7D5-4E4A-A186-3DCD24346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5055529"/>
              </p:ext>
            </p:extLst>
          </p:nvPr>
        </p:nvGraphicFramePr>
        <p:xfrm>
          <a:off x="1555555" y="1059002"/>
          <a:ext cx="8024810" cy="460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31998" y="94091"/>
            <a:ext cx="8515351" cy="964911"/>
          </a:xfrm>
        </p:spPr>
        <p:txBody>
          <a:bodyPr>
            <a:noAutofit/>
          </a:bodyPr>
          <a:lstStyle/>
          <a:p>
            <a:r>
              <a:rPr lang="en-US" sz="3800" b="1" dirty="0"/>
              <a:t>Rental services </a:t>
            </a:r>
            <a:r>
              <a:rPr lang="en-US" sz="3800" b="1" dirty="0" smtClean="0"/>
              <a:t>enable </a:t>
            </a:r>
            <a:r>
              <a:rPr lang="en-US" sz="3800" b="1" dirty="0"/>
              <a:t>access to machines</a:t>
            </a:r>
          </a:p>
        </p:txBody>
      </p:sp>
    </p:spTree>
    <p:extLst>
      <p:ext uri="{BB962C8B-B14F-4D97-AF65-F5344CB8AC3E}">
        <p14:creationId xmlns:p14="http://schemas.microsoft.com/office/powerpoint/2010/main" val="223795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372"/>
            <a:ext cx="10515600" cy="1325563"/>
          </a:xfrm>
        </p:spPr>
        <p:txBody>
          <a:bodyPr/>
          <a:lstStyle/>
          <a:p>
            <a:r>
              <a:rPr lang="en-US" b="1" dirty="0"/>
              <a:t>Rural Myanmar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5006"/>
            <a:ext cx="10515600" cy="505649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Political &amp; economic reforms from 2011</a:t>
            </a:r>
          </a:p>
          <a:p>
            <a:r>
              <a:rPr lang="en-US" dirty="0"/>
              <a:t>Least developed economy in SE Asia </a:t>
            </a:r>
          </a:p>
          <a:p>
            <a:r>
              <a:rPr lang="en-US" dirty="0" smtClean="0"/>
              <a:t>Population 70% rural; Agricultural </a:t>
            </a:r>
            <a:r>
              <a:rPr lang="en-US" dirty="0"/>
              <a:t>GDP = </a:t>
            </a:r>
            <a:r>
              <a:rPr lang="en-US" dirty="0" smtClean="0"/>
              <a:t>26%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Conventional view of Myanmar’s rural economy is </a:t>
            </a:r>
            <a:r>
              <a:rPr lang="en-US" dirty="0" smtClean="0"/>
              <a:t>of stagnation: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dirty="0"/>
              <a:t>The level of agricultural mechanization in </a:t>
            </a:r>
            <a:r>
              <a:rPr lang="en-US" dirty="0" smtClean="0"/>
              <a:t>Myanmar is </a:t>
            </a:r>
            <a:r>
              <a:rPr lang="en-US" dirty="0"/>
              <a:t>still low… not a surprise given the </a:t>
            </a:r>
            <a:r>
              <a:rPr lang="en-US" b="1" dirty="0"/>
              <a:t>low wages </a:t>
            </a:r>
            <a:r>
              <a:rPr lang="en-US" dirty="0" smtClean="0"/>
              <a:t>in rural </a:t>
            </a:r>
            <a:r>
              <a:rPr lang="en-US" dirty="0"/>
              <a:t>areas, the </a:t>
            </a:r>
            <a:r>
              <a:rPr lang="en-US" b="1" dirty="0"/>
              <a:t>excess agricultural labor</a:t>
            </a:r>
            <a:r>
              <a:rPr lang="en-US" dirty="0"/>
              <a:t>, and the </a:t>
            </a:r>
            <a:r>
              <a:rPr lang="en-US" dirty="0" smtClean="0"/>
              <a:t>still-</a:t>
            </a:r>
            <a:r>
              <a:rPr lang="en-US" b="1" dirty="0" smtClean="0"/>
              <a:t>lacking </a:t>
            </a:r>
            <a:r>
              <a:rPr lang="en-US" b="1" dirty="0"/>
              <a:t>infrastructure </a:t>
            </a:r>
            <a:r>
              <a:rPr lang="en-US" dirty="0"/>
              <a:t>and regulatory environment </a:t>
            </a:r>
            <a:r>
              <a:rPr lang="en-US" dirty="0" smtClean="0"/>
              <a:t>for </a:t>
            </a:r>
            <a:r>
              <a:rPr lang="en-US" dirty="0"/>
              <a:t>machinery service providers… Farmers in general </a:t>
            </a:r>
            <a:r>
              <a:rPr lang="en-US" dirty="0" smtClean="0"/>
              <a:t>do </a:t>
            </a:r>
            <a:r>
              <a:rPr lang="en-US" dirty="0"/>
              <a:t>not have the </a:t>
            </a:r>
            <a:r>
              <a:rPr lang="en-US" b="1" dirty="0"/>
              <a:t>access to long-term capital, </a:t>
            </a:r>
            <a:r>
              <a:rPr lang="en-US" b="1" dirty="0" smtClean="0"/>
              <a:t>preventing </a:t>
            </a:r>
            <a:r>
              <a:rPr lang="en-US" b="1" dirty="0"/>
              <a:t>investments</a:t>
            </a:r>
            <a:r>
              <a:rPr lang="en-US" dirty="0"/>
              <a:t> in agricultural machinery” 	</a:t>
            </a:r>
            <a:r>
              <a:rPr lang="en-US" dirty="0" smtClean="0"/>
              <a:t>(</a:t>
            </a:r>
            <a:r>
              <a:rPr lang="en-US" dirty="0"/>
              <a:t>World Bank, 2016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FSPP research shows situation </a:t>
            </a:r>
            <a:r>
              <a:rPr lang="en-US" dirty="0"/>
              <a:t>changing very quickly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25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2E1AFB1-EE89-445A-82DC-333F7FF104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1918465"/>
              </p:ext>
            </p:extLst>
          </p:nvPr>
        </p:nvGraphicFramePr>
        <p:xfrm>
          <a:off x="1893730" y="1070485"/>
          <a:ext cx="8249137" cy="4877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54199" y="233046"/>
            <a:ext cx="9728197" cy="662781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Scale-neutral at point of use for all types of machine</a:t>
            </a:r>
            <a:endParaRPr lang="en-US" sz="3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454983" y="6296958"/>
            <a:ext cx="96099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Share of HH using machinery by landholding tercile and machine type (Dry Zone)</a:t>
            </a:r>
          </a:p>
        </p:txBody>
      </p:sp>
    </p:spTree>
    <p:extLst>
      <p:ext uri="{BB962C8B-B14F-4D97-AF65-F5344CB8AC3E}">
        <p14:creationId xmlns:p14="http://schemas.microsoft.com/office/powerpoint/2010/main" val="371763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1451" b="13523"/>
          <a:stretch/>
        </p:blipFill>
        <p:spPr>
          <a:xfrm>
            <a:off x="0" y="-10634"/>
            <a:ext cx="12206691" cy="6868633"/>
          </a:xfrm>
        </p:spPr>
      </p:pic>
    </p:spTree>
    <p:extLst>
      <p:ext uri="{BB962C8B-B14F-4D97-AF65-F5344CB8AC3E}">
        <p14:creationId xmlns:p14="http://schemas.microsoft.com/office/powerpoint/2010/main" val="202963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360" y="6058131"/>
            <a:ext cx="6776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Number of agricultural machinery supply businesses by township, </a:t>
            </a:r>
            <a:r>
              <a:rPr lang="en-US" b="1" dirty="0" smtClean="0"/>
              <a:t>1982-2018  </a:t>
            </a:r>
            <a:r>
              <a:rPr lang="en-US" dirty="0"/>
              <a:t>(Delta &amp; Dry Zone Enterprise surveys)</a:t>
            </a:r>
          </a:p>
        </p:txBody>
      </p:sp>
      <p:sp>
        <p:nvSpPr>
          <p:cNvPr id="6" name="Rectangle 5"/>
          <p:cNvSpPr/>
          <p:nvPr/>
        </p:nvSpPr>
        <p:spPr>
          <a:xfrm>
            <a:off x="401320" y="373487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 smtClean="0"/>
              <a:t>Spatial growth in machinery </a:t>
            </a:r>
            <a:r>
              <a:rPr lang="en-US" sz="3600" dirty="0"/>
              <a:t>supply businesses </a:t>
            </a:r>
            <a:r>
              <a:rPr lang="en-US" sz="3600" dirty="0" smtClean="0"/>
              <a:t>during the past 25 years 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AEA1BE-B438-4292-A3E0-425D9AA19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F1847-FDDA-43ED-9B00-96FD021058C6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63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7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591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7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046" y="163028"/>
            <a:ext cx="1131338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/>
              <a:t>Remittance incomes </a:t>
            </a:r>
            <a:r>
              <a:rPr lang="en-US" sz="4000" b="1" dirty="0" smtClean="0"/>
              <a:t>&amp; rising wages more </a:t>
            </a:r>
            <a:r>
              <a:rPr lang="en-US" sz="4000" b="1" dirty="0"/>
              <a:t>than compensated for reduced demand for farm </a:t>
            </a:r>
            <a:r>
              <a:rPr lang="en-US" sz="4000" b="1" dirty="0" smtClean="0"/>
              <a:t>labor (Dry Zone) </a:t>
            </a:r>
            <a:endParaRPr lang="en-US" sz="4000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759981"/>
              </p:ext>
            </p:extLst>
          </p:nvPr>
        </p:nvGraphicFramePr>
        <p:xfrm>
          <a:off x="640571" y="1582520"/>
          <a:ext cx="7512051" cy="5070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1605413" y="5965411"/>
            <a:ext cx="7194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household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income by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landownership type ($/HH)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Source: Belton &amp; Filipski, 2019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86877" y="1892679"/>
            <a:ext cx="3169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Demand for agricultural labor fell by 8%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86877" y="4191749"/>
            <a:ext cx="28175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 wages increased 40% from 2012-2016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87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887C5-32C5-4472-A8B9-232FCFA605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002" y="0"/>
            <a:ext cx="9209496" cy="691008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96981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4. Agricultural technology </a:t>
            </a:r>
            <a:r>
              <a:rPr lang="en-US" b="1" dirty="0" smtClean="0"/>
              <a:t>change &amp; VC transformation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314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916432" y="1514171"/>
            <a:ext cx="10507472" cy="4417237"/>
            <a:chOff x="241009" y="3430002"/>
            <a:chExt cx="8860242" cy="3569494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053412542"/>
                </p:ext>
              </p:extLst>
            </p:nvPr>
          </p:nvGraphicFramePr>
          <p:xfrm>
            <a:off x="241009" y="3430002"/>
            <a:ext cx="4517409" cy="356949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6" name="Char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14076309"/>
                </p:ext>
              </p:extLst>
            </p:nvPr>
          </p:nvGraphicFramePr>
          <p:xfrm>
            <a:off x="4847498" y="3430002"/>
            <a:ext cx="4253753" cy="356949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9" name="TextBox 8"/>
          <p:cNvSpPr txBox="1"/>
          <p:nvPr/>
        </p:nvSpPr>
        <p:spPr>
          <a:xfrm>
            <a:off x="1870201" y="280314"/>
            <a:ext cx="843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Limited intensification of paddy in Delta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909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85088" y="338631"/>
            <a:ext cx="10972800" cy="563562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latin typeface="+mn-lt"/>
                <a:cs typeface="Times New Roman" pitchFamily="18" charset="0"/>
              </a:rPr>
              <a:t>Stagnating crop yields in rainfed Dry Zone</a:t>
            </a:r>
            <a:endParaRPr lang="en-US" sz="4000" dirty="0">
              <a:latin typeface="+mn-lt"/>
              <a:cs typeface="Times New Roman" pitchFamily="18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95622" y="4892015"/>
            <a:ext cx="7679418" cy="476141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en-US" sz="3000" dirty="0" smtClean="0"/>
              <a:t>Little use of improved varieties,</a:t>
            </a:r>
          </a:p>
          <a:p>
            <a:r>
              <a:rPr lang="en-US" sz="3000" dirty="0" smtClean="0"/>
              <a:t>Slight increase in use of purchased inputs</a:t>
            </a:r>
          </a:p>
          <a:p>
            <a:r>
              <a:rPr lang="en-US" sz="3000" dirty="0" smtClean="0"/>
              <a:t>Little yield response except in paddy</a:t>
            </a:r>
            <a:endParaRPr lang="en-US" sz="3000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9186260"/>
              </p:ext>
            </p:extLst>
          </p:nvPr>
        </p:nvGraphicFramePr>
        <p:xfrm>
          <a:off x="6571488" y="1245289"/>
          <a:ext cx="5092192" cy="3646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3557708"/>
              </p:ext>
            </p:extLst>
          </p:nvPr>
        </p:nvGraphicFramePr>
        <p:xfrm>
          <a:off x="895622" y="1245289"/>
          <a:ext cx="5383258" cy="346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6470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8831"/>
            <a:ext cx="10515600" cy="573206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latin typeface="+mn-lt"/>
                <a:cs typeface="Times New Roman" pitchFamily="18" charset="0"/>
              </a:rPr>
              <a:t>Variable, low gross margins (Dry Zone)</a:t>
            </a:r>
            <a:endParaRPr lang="en-US" sz="4000" dirty="0">
              <a:latin typeface="+mn-lt"/>
              <a:cs typeface="Times New Roman" pitchFamily="18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2766470"/>
              </p:ext>
            </p:extLst>
          </p:nvPr>
        </p:nvGraphicFramePr>
        <p:xfrm>
          <a:off x="5065223" y="4004441"/>
          <a:ext cx="4391521" cy="2853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2922358"/>
              </p:ext>
            </p:extLst>
          </p:nvPr>
        </p:nvGraphicFramePr>
        <p:xfrm>
          <a:off x="85060" y="3940437"/>
          <a:ext cx="3799489" cy="2963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599091" y="924637"/>
          <a:ext cx="476448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6495393" y="859809"/>
          <a:ext cx="4971001" cy="2862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3487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0" y="108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BUT, agriculture in responsive to new opportunities &amp; technologies under right circumstances</a:t>
            </a:r>
            <a:endParaRPr lang="en-US" sz="3600" b="1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D47408F-5E44-49A8-91C9-B92B005D6A91}"/>
              </a:ext>
            </a:extLst>
          </p:cNvPr>
          <p:cNvGraphicFramePr/>
          <p:nvPr>
            <p:extLst/>
          </p:nvPr>
        </p:nvGraphicFramePr>
        <p:xfrm>
          <a:off x="563880" y="1401067"/>
          <a:ext cx="8935720" cy="4802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36600" y="6352143"/>
            <a:ext cx="924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of HH starting activity, by year first started</a:t>
            </a:r>
          </a:p>
        </p:txBody>
      </p:sp>
      <p:sp>
        <p:nvSpPr>
          <p:cNvPr id="3" name="Rectangle 2"/>
          <p:cNvSpPr/>
          <p:nvPr/>
        </p:nvSpPr>
        <p:spPr>
          <a:xfrm>
            <a:off x="8923484" y="1843578"/>
            <a:ext cx="355600" cy="3586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A8473-0533-402A-A1E7-78B58A9B5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F1847-FDDA-43ED-9B00-96FD02105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58400" y="1273830"/>
            <a:ext cx="194056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Shan hybrid maize boom </a:t>
            </a:r>
            <a:r>
              <a:rPr lang="en-US" sz="2800" dirty="0" smtClean="0"/>
              <a:t>- 46% of HH growing maize</a:t>
            </a:r>
          </a:p>
          <a:p>
            <a:endParaRPr lang="en-US" sz="2800" dirty="0"/>
          </a:p>
          <a:p>
            <a:r>
              <a:rPr lang="en-US" sz="2800" dirty="0" smtClean="0"/>
              <a:t>Jump in use of hybrid seed, fertilizer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3053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Food Security Policy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9514"/>
            <a:ext cx="10664952" cy="4946086"/>
          </a:xfrm>
        </p:spPr>
        <p:txBody>
          <a:bodyPr>
            <a:normAutofit/>
          </a:bodyPr>
          <a:lstStyle/>
          <a:p>
            <a:pPr>
              <a:spcAft>
                <a:spcPts val="750"/>
              </a:spcAft>
            </a:pPr>
            <a:r>
              <a:rPr lang="en-US" sz="2250" dirty="0" smtClean="0"/>
              <a:t>USAID &amp; LIFT funded partnership implemented by MSU, CESD, and IFPRI – October 2014-2019</a:t>
            </a:r>
          </a:p>
          <a:p>
            <a:pPr marL="0" indent="0">
              <a:buNone/>
            </a:pPr>
            <a:r>
              <a:rPr lang="en-US" sz="2400" b="1" u="sng" dirty="0" smtClean="0"/>
              <a:t>Objectives</a:t>
            </a:r>
            <a:r>
              <a:rPr lang="en-US" sz="2400" dirty="0" smtClean="0"/>
              <a:t>: </a:t>
            </a:r>
          </a:p>
          <a:p>
            <a:pPr lvl="1"/>
            <a:r>
              <a:rPr lang="en-US" sz="2250" dirty="0" smtClean="0"/>
              <a:t>Generating new knowledge to inform better agricultural policy </a:t>
            </a:r>
          </a:p>
          <a:p>
            <a:pPr lvl="1">
              <a:spcAft>
                <a:spcPts val="750"/>
              </a:spcAft>
            </a:pPr>
            <a:r>
              <a:rPr lang="en-US" sz="2250" dirty="0" smtClean="0"/>
              <a:t>Capacity building and strengthening for research and policy</a:t>
            </a:r>
          </a:p>
          <a:p>
            <a:pPr marL="0" indent="0">
              <a:buNone/>
            </a:pPr>
            <a:r>
              <a:rPr lang="en-US" sz="2400" b="1" u="sng" dirty="0" smtClean="0"/>
              <a:t>Components</a:t>
            </a:r>
            <a:r>
              <a:rPr lang="en-US" sz="2400" b="1" dirty="0" smtClean="0"/>
              <a:t>:</a:t>
            </a:r>
          </a:p>
          <a:p>
            <a:pPr lvl="1"/>
            <a:r>
              <a:rPr lang="en-US" sz="2250" b="1" dirty="0" smtClean="0"/>
              <a:t>Agricultural value chains and livelihoods research </a:t>
            </a:r>
            <a:r>
              <a:rPr lang="en-US" sz="2250" dirty="0" smtClean="0"/>
              <a:t>- 5 HH surveys (total ≈7300); 4 community surveys (</a:t>
            </a:r>
            <a:r>
              <a:rPr lang="en-US" sz="2250" dirty="0"/>
              <a:t>total ≈ </a:t>
            </a:r>
            <a:r>
              <a:rPr lang="en-US" sz="2250" dirty="0" smtClean="0"/>
              <a:t>700); 8 enterprise surveys (</a:t>
            </a:r>
            <a:r>
              <a:rPr lang="en-US" sz="2250" dirty="0"/>
              <a:t>total ≈ 800</a:t>
            </a:r>
            <a:r>
              <a:rPr lang="en-US" sz="2250" dirty="0" smtClean="0"/>
              <a:t>)</a:t>
            </a:r>
          </a:p>
          <a:p>
            <a:pPr lvl="1"/>
            <a:r>
              <a:rPr lang="en-US" sz="2250" b="1" dirty="0" smtClean="0"/>
              <a:t>Policy advising </a:t>
            </a:r>
            <a:r>
              <a:rPr lang="en-US" sz="2250" dirty="0" smtClean="0"/>
              <a:t>- Agricultural Policy Unit in MOALI; advice to donors</a:t>
            </a:r>
          </a:p>
          <a:p>
            <a:pPr lvl="1"/>
            <a:r>
              <a:rPr lang="en-US" sz="2250" b="1" dirty="0" smtClean="0"/>
              <a:t>Training and outreach </a:t>
            </a:r>
            <a:r>
              <a:rPr lang="en-US" sz="2250" dirty="0" smtClean="0"/>
              <a:t>(national partner staff involved in entire research, analysis, outreach process - 7 now studying abroad, 4 applying; 45 publications; many presentations)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65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121" y="2889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The market for maize seed is diverse and competitive</a:t>
            </a:r>
            <a:endParaRPr lang="en-US" sz="4000" b="1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923638" y="1605972"/>
          <a:ext cx="9938327" cy="4380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3238961" y="3722255"/>
            <a:ext cx="802064" cy="197750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530234" y="2512291"/>
            <a:ext cx="1708727" cy="120996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"/>
          <p:cNvSpPr txBox="1"/>
          <p:nvPr/>
        </p:nvSpPr>
        <p:spPr>
          <a:xfrm>
            <a:off x="6169890" y="3435927"/>
            <a:ext cx="2318327" cy="1357746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sz="1100" dirty="0"/>
          </a:p>
        </p:txBody>
      </p:sp>
      <p:sp>
        <p:nvSpPr>
          <p:cNvPr id="15" name="TextBox 1"/>
          <p:cNvSpPr txBox="1"/>
          <p:nvPr/>
        </p:nvSpPr>
        <p:spPr>
          <a:xfrm>
            <a:off x="8825345" y="3923145"/>
            <a:ext cx="849745" cy="67425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40%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87C5-32C5-4472-A8B9-232FCFA605D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8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064D1-A7D5-4E4A-A186-3DCD2434637C}" type="slidenum">
              <a:rPr lang="en-US" smtClean="0"/>
              <a:t>31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141" y="0"/>
            <a:ext cx="9191910" cy="689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09675" y="63880"/>
            <a:ext cx="11982325" cy="6730619"/>
            <a:chOff x="209675" y="63880"/>
            <a:chExt cx="11982325" cy="673061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1066" y="63880"/>
              <a:ext cx="5200934" cy="673061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09675" y="4296068"/>
              <a:ext cx="15087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2018 = 3868 houses in 230 village tracts</a:t>
              </a:r>
            </a:p>
            <a:p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235838" y="341416"/>
              <a:ext cx="84124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2018</a:t>
              </a:r>
              <a:endParaRPr lang="en-US" sz="2400" b="1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266896" y="183299"/>
            <a:ext cx="158575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/>
              <a:t>Maize boom linked to poultry boom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09675" y="63880"/>
            <a:ext cx="6899536" cy="6730619"/>
            <a:chOff x="209675" y="63880"/>
            <a:chExt cx="6899536" cy="673061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277" y="63880"/>
              <a:ext cx="5200934" cy="673061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09675" y="2690525"/>
              <a:ext cx="150876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  <a:p>
              <a:r>
                <a:rPr lang="en-US" b="1" dirty="0" smtClean="0"/>
                <a:t>2014 = 1898 houses in 121 village tracts</a:t>
              </a:r>
            </a:p>
            <a:p>
              <a:endParaRPr lang="en-US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153049" y="341417"/>
              <a:ext cx="84124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2014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7895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" t="-1225" r="752" b="1225"/>
          <a:stretch/>
        </p:blipFill>
        <p:spPr>
          <a:xfrm>
            <a:off x="-111760" y="-113016"/>
            <a:ext cx="12303760" cy="922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8697864" y="2829626"/>
            <a:ext cx="2007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Nurseries + 200%</a:t>
            </a:r>
          </a:p>
          <a:p>
            <a:r>
              <a:rPr lang="en-US" b="1" dirty="0">
                <a:solidFill>
                  <a:schemeClr val="bg1"/>
                </a:solidFill>
              </a:rPr>
              <a:t>Seed traders + 60%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5555975" y="1421150"/>
          <a:ext cx="6202877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2836">
                  <a:extLst>
                    <a:ext uri="{9D8B030D-6E8A-4147-A177-3AD203B41FA5}">
                      <a16:colId xmlns:a16="http://schemas.microsoft.com/office/drawing/2014/main" val="2739699042"/>
                    </a:ext>
                  </a:extLst>
                </a:gridCol>
                <a:gridCol w="1093075">
                  <a:extLst>
                    <a:ext uri="{9D8B030D-6E8A-4147-A177-3AD203B41FA5}">
                      <a16:colId xmlns:a16="http://schemas.microsoft.com/office/drawing/2014/main" val="3774021708"/>
                    </a:ext>
                  </a:extLst>
                </a:gridCol>
                <a:gridCol w="1030014">
                  <a:extLst>
                    <a:ext uri="{9D8B030D-6E8A-4147-A177-3AD203B41FA5}">
                      <a16:colId xmlns:a16="http://schemas.microsoft.com/office/drawing/2014/main" val="2590206779"/>
                    </a:ext>
                  </a:extLst>
                </a:gridCol>
                <a:gridCol w="966952">
                  <a:extLst>
                    <a:ext uri="{9D8B030D-6E8A-4147-A177-3AD203B41FA5}">
                      <a16:colId xmlns:a16="http://schemas.microsoft.com/office/drawing/2014/main" val="3528967291"/>
                    </a:ext>
                  </a:extLst>
                </a:gridCol>
              </a:tblGrid>
              <a:tr h="449675"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Enterprise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2006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2016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% </a:t>
                      </a:r>
                    </a:p>
                    <a:p>
                      <a:r>
                        <a:rPr lang="en-US" sz="2050" dirty="0" smtClean="0"/>
                        <a:t>change</a:t>
                      </a:r>
                      <a:endParaRPr lang="en-US" sz="2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739246"/>
                  </a:ext>
                </a:extLst>
              </a:tr>
              <a:tr h="373203"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Hatchery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30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60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100</a:t>
                      </a:r>
                      <a:endParaRPr lang="en-US" sz="2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4828706"/>
                  </a:ext>
                </a:extLst>
              </a:tr>
              <a:tr h="373203"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Nursery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501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1538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207</a:t>
                      </a:r>
                      <a:endParaRPr lang="en-US" sz="2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902707"/>
                  </a:ext>
                </a:extLst>
              </a:tr>
              <a:tr h="373203"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Seed trader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166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265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60</a:t>
                      </a:r>
                      <a:endParaRPr lang="en-US" sz="2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152396"/>
                  </a:ext>
                </a:extLst>
              </a:tr>
              <a:tr h="373203"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Pelleted feed trader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5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11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112</a:t>
                      </a:r>
                      <a:endParaRPr lang="en-US" sz="2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2858578"/>
                  </a:ext>
                </a:extLst>
              </a:tr>
              <a:tr h="373203"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Rice</a:t>
                      </a:r>
                      <a:r>
                        <a:rPr lang="en-US" sz="2050" baseline="0" dirty="0" smtClean="0"/>
                        <a:t> bran/oil cake trader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112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175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56</a:t>
                      </a:r>
                      <a:endParaRPr lang="en-US" sz="2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295259"/>
                  </a:ext>
                </a:extLst>
              </a:tr>
              <a:tr h="373203"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Small boats</a:t>
                      </a:r>
                      <a:r>
                        <a:rPr lang="en-US" sz="2050" baseline="0" dirty="0" smtClean="0"/>
                        <a:t> for hire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115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216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88</a:t>
                      </a:r>
                      <a:endParaRPr lang="en-US" sz="2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11678"/>
                  </a:ext>
                </a:extLst>
              </a:tr>
              <a:tr h="373203"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Fish</a:t>
                      </a:r>
                      <a:r>
                        <a:rPr lang="en-US" sz="2050" baseline="0" dirty="0" smtClean="0"/>
                        <a:t> trader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46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68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47</a:t>
                      </a:r>
                      <a:endParaRPr lang="en-US" sz="2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113275"/>
                  </a:ext>
                </a:extLst>
              </a:tr>
              <a:tr h="373203"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Ice factory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9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16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82</a:t>
                      </a:r>
                      <a:endParaRPr lang="en-US" sz="2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890950"/>
                  </a:ext>
                </a:extLst>
              </a:tr>
              <a:tr h="373203"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Mechanical</a:t>
                      </a:r>
                      <a:r>
                        <a:rPr lang="en-US" sz="2050" baseline="0" dirty="0" smtClean="0"/>
                        <a:t> excavator hire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2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24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961</a:t>
                      </a:r>
                      <a:endParaRPr lang="en-US" sz="2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911339"/>
                  </a:ext>
                </a:extLst>
              </a:tr>
              <a:tr h="373203"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Trucks for hire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1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20</a:t>
                      </a:r>
                      <a:endParaRPr lang="en-US" sz="2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50" dirty="0" smtClean="0"/>
                        <a:t>1900</a:t>
                      </a:r>
                      <a:endParaRPr lang="en-US" sz="2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7395537"/>
                  </a:ext>
                </a:extLst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10802410" y="2137381"/>
            <a:ext cx="956441" cy="40532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218866" y="6211669"/>
            <a:ext cx="661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Inventory </a:t>
            </a:r>
            <a:r>
              <a:rPr lang="en-US" b="1" dirty="0" smtClean="0"/>
              <a:t>of enterprises </a:t>
            </a:r>
            <a:r>
              <a:rPr lang="en-US" b="1" dirty="0"/>
              <a:t>in the aquaculture value chain</a:t>
            </a:r>
            <a:r>
              <a:rPr lang="en-US" b="1" dirty="0" smtClean="0"/>
              <a:t>, in villages with high concentrations of fish farms, Myanmar, 2006-2016</a:t>
            </a:r>
            <a:endParaRPr lang="en-US" dirty="0"/>
          </a:p>
        </p:txBody>
      </p:sp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xfrm>
            <a:off x="293455" y="241618"/>
            <a:ext cx="9382174" cy="993569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Growth of off-farm value chain segments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75007" y="1787758"/>
            <a:ext cx="5043859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000" dirty="0" smtClean="0"/>
              <a:t>Growth of aquaculture mirrors growth of poultry</a:t>
            </a:r>
          </a:p>
          <a:p>
            <a:pPr>
              <a:spcAft>
                <a:spcPts val="1000"/>
              </a:spcAft>
            </a:pPr>
            <a:endParaRPr lang="en-US" sz="3000" dirty="0" smtClean="0"/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000" dirty="0" smtClean="0"/>
              <a:t>Farm growth facilitated by growth and innovation in ‘upstream’ and ‘downstream’ VC segments</a:t>
            </a:r>
          </a:p>
          <a:p>
            <a:endParaRPr lang="en-US" sz="3000" dirty="0" smtClean="0"/>
          </a:p>
        </p:txBody>
      </p:sp>
    </p:spTree>
    <p:extLst>
      <p:ext uri="{BB962C8B-B14F-4D97-AF65-F5344CB8AC3E}">
        <p14:creationId xmlns:p14="http://schemas.microsoft.com/office/powerpoint/2010/main" val="43993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2550" y="0"/>
            <a:ext cx="12128940" cy="6858000"/>
            <a:chOff x="52550" y="0"/>
            <a:chExt cx="12128940" cy="6858000"/>
          </a:xfrm>
        </p:grpSpPr>
        <p:pic>
          <p:nvPicPr>
            <p:cNvPr id="17" name="Picture 16"/>
            <p:cNvPicPr/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5000" contrast="1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4170" r="32960"/>
            <a:stretch/>
          </p:blipFill>
          <p:spPr>
            <a:xfrm>
              <a:off x="52550" y="52550"/>
              <a:ext cx="2964195" cy="675815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749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672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69572" y="0"/>
              <a:ext cx="3122428" cy="685800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952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2550" y="-10510"/>
            <a:ext cx="12139450" cy="6858000"/>
            <a:chOff x="52550" y="-10510"/>
            <a:chExt cx="12139450" cy="68580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550" y="53285"/>
              <a:ext cx="2974429" cy="6762486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8000" y="-1051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91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3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4422" t="12730" r="25530" b="24601"/>
          <a:stretch/>
        </p:blipFill>
        <p:spPr>
          <a:xfrm>
            <a:off x="9259968" y="3477524"/>
            <a:ext cx="2845634" cy="3339836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93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9807" y="42396"/>
            <a:ext cx="2837793" cy="338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3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7775" y="751358"/>
            <a:ext cx="6223386" cy="5213684"/>
            <a:chOff x="32084" y="1171074"/>
            <a:chExt cx="6128084" cy="529389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084" y="1171074"/>
              <a:ext cx="6128084" cy="529389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489166" y="4090737"/>
              <a:ext cx="1638918" cy="2372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315453" y="1863112"/>
              <a:ext cx="3086792" cy="46018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7084755" y="1813743"/>
            <a:ext cx="463616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Fish farms produce bigger economic spillovers than crop </a:t>
            </a:r>
            <a:r>
              <a:rPr lang="en-US" sz="3000" dirty="0" smtClean="0"/>
              <a:t>farms</a:t>
            </a:r>
          </a:p>
          <a:p>
            <a:pPr>
              <a:spcAft>
                <a:spcPts val="1200"/>
              </a:spcAft>
            </a:pPr>
            <a:endParaRPr lang="en-US" sz="3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S</a:t>
            </a:r>
            <a:r>
              <a:rPr lang="en-US" sz="3000" dirty="0" smtClean="0"/>
              <a:t>mall commercial fish </a:t>
            </a:r>
            <a:r>
              <a:rPr lang="en-US" sz="3000" dirty="0"/>
              <a:t>farms produce bigger indirect spillovers than large fish </a:t>
            </a:r>
            <a:r>
              <a:rPr lang="en-US" sz="3000" dirty="0" smtClean="0"/>
              <a:t>farms</a:t>
            </a:r>
            <a:endParaRPr lang="en-US" sz="3000" dirty="0"/>
          </a:p>
        </p:txBody>
      </p:sp>
      <p:sp>
        <p:nvSpPr>
          <p:cNvPr id="12" name="TextBox 11"/>
          <p:cNvSpPr txBox="1"/>
          <p:nvPr/>
        </p:nvSpPr>
        <p:spPr>
          <a:xfrm>
            <a:off x="295893" y="6126523"/>
            <a:ext cx="11710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alibri "/>
              </a:rPr>
              <a:t>Estimated local economy-wide direct and indirect income gains from additional acre of land utilized by large fish farm, small fish farm and crop farm, Myanmar </a:t>
            </a:r>
            <a:r>
              <a:rPr lang="en-US" sz="2000" dirty="0" smtClean="0">
                <a:latin typeface="Calibri "/>
              </a:rPr>
              <a:t>(Filipski &amp; Belton, 2018)</a:t>
            </a:r>
            <a:endParaRPr lang="en-US" sz="2000" dirty="0">
              <a:latin typeface="Calibri 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809" y="201561"/>
            <a:ext cx="10847026" cy="1099595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 smtClean="0"/>
              <a:t>Income spillovers from employment and consumption linkages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86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57" y="0"/>
            <a:ext cx="5878286" cy="6858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834849" y="2001329"/>
            <a:ext cx="3295658" cy="1327698"/>
            <a:chOff x="2834849" y="2001329"/>
            <a:chExt cx="3295658" cy="1327698"/>
          </a:xfrm>
        </p:grpSpPr>
        <p:sp>
          <p:nvSpPr>
            <p:cNvPr id="5" name="Rectangle 4"/>
            <p:cNvSpPr/>
            <p:nvPr/>
          </p:nvSpPr>
          <p:spPr>
            <a:xfrm>
              <a:off x="5388635" y="2001329"/>
              <a:ext cx="741872" cy="124220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ight Arrow 6"/>
            <p:cNvSpPr/>
            <p:nvPr/>
          </p:nvSpPr>
          <p:spPr>
            <a:xfrm rot="20099616">
              <a:off x="4166399" y="2737965"/>
              <a:ext cx="1224951" cy="25879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34849" y="2867362"/>
              <a:ext cx="1656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Dry Zone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156857" y="3733393"/>
            <a:ext cx="2973651" cy="1509388"/>
            <a:chOff x="3156857" y="3733393"/>
            <a:chExt cx="2973651" cy="1509388"/>
          </a:xfrm>
        </p:grpSpPr>
        <p:sp>
          <p:nvSpPr>
            <p:cNvPr id="6" name="Rectangle 5"/>
            <p:cNvSpPr/>
            <p:nvPr/>
          </p:nvSpPr>
          <p:spPr>
            <a:xfrm>
              <a:off x="5388636" y="3733393"/>
              <a:ext cx="741872" cy="75234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ight Arrow 7"/>
            <p:cNvSpPr/>
            <p:nvPr/>
          </p:nvSpPr>
          <p:spPr>
            <a:xfrm rot="20099616">
              <a:off x="4025500" y="4658266"/>
              <a:ext cx="1224951" cy="25879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156857" y="4781116"/>
              <a:ext cx="12638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Delta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280846" y="1471709"/>
            <a:ext cx="3239286" cy="1701766"/>
            <a:chOff x="6280846" y="1471709"/>
            <a:chExt cx="3239286" cy="1701766"/>
          </a:xfrm>
        </p:grpSpPr>
        <p:sp>
          <p:nvSpPr>
            <p:cNvPr id="11" name="Rectangle 10"/>
            <p:cNvSpPr/>
            <p:nvPr/>
          </p:nvSpPr>
          <p:spPr>
            <a:xfrm>
              <a:off x="6280846" y="2613891"/>
              <a:ext cx="560108" cy="55958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ight Arrow 11"/>
            <p:cNvSpPr/>
            <p:nvPr/>
          </p:nvSpPr>
          <p:spPr>
            <a:xfrm rot="8850392">
              <a:off x="6814584" y="2133157"/>
              <a:ext cx="1224951" cy="25879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863860" y="1471709"/>
              <a:ext cx="1656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Shan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291983" y="3680932"/>
            <a:ext cx="2360069" cy="990968"/>
            <a:chOff x="6291983" y="3680932"/>
            <a:chExt cx="2360069" cy="990968"/>
          </a:xfrm>
        </p:grpSpPr>
        <p:sp>
          <p:nvSpPr>
            <p:cNvPr id="14" name="Rectangle 13"/>
            <p:cNvSpPr/>
            <p:nvPr/>
          </p:nvSpPr>
          <p:spPr>
            <a:xfrm>
              <a:off x="6291983" y="3853761"/>
              <a:ext cx="321066" cy="81813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ight Arrow 14"/>
            <p:cNvSpPr/>
            <p:nvPr/>
          </p:nvSpPr>
          <p:spPr>
            <a:xfrm rot="9711629">
              <a:off x="6570746" y="4047020"/>
              <a:ext cx="1224951" cy="25879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05543" y="3680932"/>
              <a:ext cx="8465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Mon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252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10" y="0"/>
            <a:ext cx="10515600" cy="1325563"/>
          </a:xfrm>
        </p:spPr>
        <p:txBody>
          <a:bodyPr/>
          <a:lstStyle/>
          <a:p>
            <a:r>
              <a:rPr lang="en-US" b="1" dirty="0" smtClean="0"/>
              <a:t>Conclusions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254" y="1454192"/>
            <a:ext cx="11418694" cy="4907420"/>
          </a:xfrm>
        </p:spPr>
        <p:txBody>
          <a:bodyPr>
            <a:noAutofit/>
          </a:bodyPr>
          <a:lstStyle/>
          <a:p>
            <a:r>
              <a:rPr lang="en-US" dirty="0" smtClean="0"/>
              <a:t>FSPP has </a:t>
            </a:r>
            <a:r>
              <a:rPr lang="en-US" dirty="0"/>
              <a:t>documented rapid rural transformation </a:t>
            </a:r>
            <a:r>
              <a:rPr lang="en-US" dirty="0" smtClean="0"/>
              <a:t>in Myanmar</a:t>
            </a:r>
          </a:p>
          <a:p>
            <a:r>
              <a:rPr lang="en-US" dirty="0" smtClean="0"/>
              <a:t>Common </a:t>
            </a:r>
            <a:r>
              <a:rPr lang="en-US" dirty="0"/>
              <a:t>trends but shaped by variations in regional geography</a:t>
            </a:r>
          </a:p>
          <a:p>
            <a:r>
              <a:rPr lang="en-US" dirty="0" smtClean="0"/>
              <a:t>Remittance </a:t>
            </a:r>
            <a:r>
              <a:rPr lang="en-US" dirty="0"/>
              <a:t>incomes and rural wage increases more than compensate for reduced income earning opportunities associated with mechanization</a:t>
            </a:r>
          </a:p>
          <a:p>
            <a:r>
              <a:rPr lang="en-US" dirty="0" smtClean="0"/>
              <a:t>Rising </a:t>
            </a:r>
            <a:r>
              <a:rPr lang="en-US" dirty="0"/>
              <a:t>rural wages have improved the position of households dependent on off-farm labor, relative to those dependent on farming </a:t>
            </a:r>
          </a:p>
          <a:p>
            <a:r>
              <a:rPr lang="en-US" dirty="0" smtClean="0"/>
              <a:t>Non-farm </a:t>
            </a:r>
            <a:r>
              <a:rPr lang="en-US" dirty="0"/>
              <a:t>employment </a:t>
            </a:r>
            <a:r>
              <a:rPr lang="en-US" dirty="0" smtClean="0"/>
              <a:t>and migration will </a:t>
            </a:r>
            <a:r>
              <a:rPr lang="en-US" dirty="0"/>
              <a:t>play an increasingly important role in underwriting the future of agriculture </a:t>
            </a:r>
          </a:p>
          <a:p>
            <a:r>
              <a:rPr lang="en-US" dirty="0" smtClean="0"/>
              <a:t>Large income spillovers associated some higher value forms of farming (e.g. aquaculture)</a:t>
            </a:r>
          </a:p>
        </p:txBody>
      </p:sp>
    </p:spTree>
    <p:extLst>
      <p:ext uri="{BB962C8B-B14F-4D97-AF65-F5344CB8AC3E}">
        <p14:creationId xmlns:p14="http://schemas.microsoft.com/office/powerpoint/2010/main" val="192153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539" y="221290"/>
            <a:ext cx="10515600" cy="931650"/>
          </a:xfrm>
        </p:spPr>
        <p:txBody>
          <a:bodyPr>
            <a:normAutofit/>
          </a:bodyPr>
          <a:lstStyle/>
          <a:p>
            <a:r>
              <a:rPr lang="en-US" b="1" dirty="0" smtClean="0"/>
              <a:t>Implications for policy &amp; programming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39" y="1379081"/>
            <a:ext cx="10825851" cy="5267525"/>
          </a:xfrm>
        </p:spPr>
        <p:txBody>
          <a:bodyPr>
            <a:normAutofit/>
          </a:bodyPr>
          <a:lstStyle/>
          <a:p>
            <a:r>
              <a:rPr lang="en-US" sz="3100" dirty="0" smtClean="0"/>
              <a:t>Information gathered by project widely used by </a:t>
            </a:r>
            <a:r>
              <a:rPr lang="en-US" sz="3100" dirty="0"/>
              <a:t>donors to direct investment </a:t>
            </a:r>
            <a:r>
              <a:rPr lang="en-US" sz="3100" dirty="0" smtClean="0"/>
              <a:t>decisions, uptake by government slower</a:t>
            </a:r>
          </a:p>
          <a:p>
            <a:r>
              <a:rPr lang="en-US" sz="3100" dirty="0" smtClean="0"/>
              <a:t>Capacity building for individuals highly successful, institutions more challenging</a:t>
            </a:r>
          </a:p>
          <a:p>
            <a:pPr marL="0" indent="0">
              <a:buNone/>
            </a:pPr>
            <a:endParaRPr lang="en-US" sz="3100" dirty="0" smtClean="0"/>
          </a:p>
          <a:p>
            <a:r>
              <a:rPr lang="en-US" sz="3100" dirty="0" smtClean="0"/>
              <a:t>Diverse geographies require diverse development strategies </a:t>
            </a:r>
          </a:p>
          <a:p>
            <a:r>
              <a:rPr lang="en-US" sz="3100" dirty="0" smtClean="0"/>
              <a:t>Migration is a key driver of rural transformation – need to reduce </a:t>
            </a:r>
            <a:r>
              <a:rPr lang="en-US" sz="3100" dirty="0"/>
              <a:t>risks and maximize </a:t>
            </a:r>
            <a:r>
              <a:rPr lang="en-US" sz="3100" dirty="0" smtClean="0"/>
              <a:t>benefits </a:t>
            </a:r>
            <a:r>
              <a:rPr lang="en-US" sz="3100" dirty="0"/>
              <a:t>	</a:t>
            </a:r>
          </a:p>
          <a:p>
            <a:r>
              <a:rPr lang="en-US" sz="3100" dirty="0" smtClean="0"/>
              <a:t>Support for engagement in and diversification of RNFE</a:t>
            </a:r>
            <a:endParaRPr lang="en-US" sz="31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95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829" y="1516977"/>
            <a:ext cx="10515600" cy="5004619"/>
          </a:xfrm>
        </p:spPr>
        <p:txBody>
          <a:bodyPr>
            <a:normAutofit fontScale="92500"/>
          </a:bodyPr>
          <a:lstStyle/>
          <a:p>
            <a:r>
              <a:rPr lang="en-US" sz="3300" dirty="0" smtClean="0"/>
              <a:t>Reform </a:t>
            </a:r>
            <a:r>
              <a:rPr lang="en-US" sz="3300" dirty="0"/>
              <a:t>land use policy to support agricultural diversification (e.g. fish) and </a:t>
            </a:r>
            <a:r>
              <a:rPr lang="en-US" sz="3300" dirty="0" smtClean="0"/>
              <a:t>provide protection from land confiscation</a:t>
            </a:r>
            <a:endParaRPr lang="en-US" sz="3300" dirty="0"/>
          </a:p>
          <a:p>
            <a:r>
              <a:rPr lang="en-US" sz="3300" dirty="0" smtClean="0"/>
              <a:t>Investments </a:t>
            </a:r>
            <a:r>
              <a:rPr lang="en-US" sz="3300" dirty="0"/>
              <a:t>that leverage additional value from existing </a:t>
            </a:r>
            <a:r>
              <a:rPr lang="en-US" sz="3300" dirty="0" smtClean="0"/>
              <a:t>crops &amp; supply chains </a:t>
            </a:r>
            <a:r>
              <a:rPr lang="en-US" sz="3300" dirty="0"/>
              <a:t>(e.g. better varieties, improvements in cold chain, packing and </a:t>
            </a:r>
            <a:r>
              <a:rPr lang="en-US" sz="3300" dirty="0" smtClean="0"/>
              <a:t>handling, branding)</a:t>
            </a:r>
          </a:p>
          <a:p>
            <a:r>
              <a:rPr lang="en-US" sz="3300" dirty="0" smtClean="0"/>
              <a:t>Explore </a:t>
            </a:r>
            <a:r>
              <a:rPr lang="en-US" sz="3300" dirty="0"/>
              <a:t>introduction of </a:t>
            </a:r>
            <a:r>
              <a:rPr lang="en-US" sz="3300" dirty="0" smtClean="0"/>
              <a:t>technologies that support higher value production </a:t>
            </a:r>
            <a:r>
              <a:rPr lang="en-US" sz="3300" dirty="0"/>
              <a:t>(e.g. greenhouses, small-scale irrigation</a:t>
            </a:r>
            <a:r>
              <a:rPr lang="en-US" sz="3300" dirty="0" smtClean="0"/>
              <a:t>)</a:t>
            </a:r>
          </a:p>
          <a:p>
            <a:r>
              <a:rPr lang="en-US" sz="3300" dirty="0" smtClean="0"/>
              <a:t>New modes </a:t>
            </a:r>
            <a:r>
              <a:rPr lang="en-US" sz="3300" dirty="0"/>
              <a:t>of </a:t>
            </a:r>
            <a:r>
              <a:rPr lang="en-US" sz="3300" dirty="0" smtClean="0"/>
              <a:t>agricultural development </a:t>
            </a:r>
            <a:r>
              <a:rPr lang="en-US" sz="3300" dirty="0"/>
              <a:t>(e.g. agro-tourism). </a:t>
            </a:r>
          </a:p>
          <a:p>
            <a:r>
              <a:rPr lang="en-US" sz="3300" dirty="0"/>
              <a:t>Improve trade regimes and diversify markets for greater price stability for agricultural commodities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37165" y="299948"/>
            <a:ext cx="10515600" cy="931650"/>
          </a:xfrm>
        </p:spPr>
        <p:txBody>
          <a:bodyPr>
            <a:normAutofit/>
          </a:bodyPr>
          <a:lstStyle/>
          <a:p>
            <a:r>
              <a:rPr lang="en-US" b="1" dirty="0" smtClean="0"/>
              <a:t>Implications for policy &amp; programming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9593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D4D2C5-5F8C-409D-8F78-2667B4823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F1847-FDDA-43ED-9B00-96FD02105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79296"/>
            <a:ext cx="121920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All </a:t>
            </a:r>
            <a:r>
              <a:rPr lang="en-US" b="1" dirty="0" smtClean="0"/>
              <a:t>FSPP publications </a:t>
            </a:r>
            <a:r>
              <a:rPr lang="en-US" b="1" dirty="0"/>
              <a:t>available from</a:t>
            </a:r>
            <a:r>
              <a:rPr lang="en-US" b="1" dirty="0" smtClean="0"/>
              <a:t>: </a:t>
            </a:r>
            <a:r>
              <a:rPr lang="en-US" b="1" dirty="0" smtClean="0">
                <a:hlinkClick r:id="rId3"/>
              </a:rPr>
              <a:t>https</a:t>
            </a:r>
            <a:r>
              <a:rPr lang="en-US" b="1" dirty="0">
                <a:hlinkClick r:id="rId3"/>
              </a:rPr>
              <a:t>://</a:t>
            </a:r>
            <a:r>
              <a:rPr lang="en-US" b="1" dirty="0" smtClean="0">
                <a:hlinkClick r:id="rId3"/>
              </a:rPr>
              <a:t>www.canr.msu.edu/fsp/countries/myanmar/publications</a:t>
            </a:r>
            <a:r>
              <a:rPr lang="en-US" b="1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93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471" y="1"/>
            <a:ext cx="9142529" cy="68591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45902" y="2660112"/>
            <a:ext cx="1639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DELTA</a:t>
            </a:r>
          </a:p>
        </p:txBody>
      </p:sp>
    </p:spTree>
    <p:extLst>
      <p:ext uri="{BB962C8B-B14F-4D97-AF65-F5344CB8AC3E}">
        <p14:creationId xmlns:p14="http://schemas.microsoft.com/office/powerpoint/2010/main" val="15994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"/>
            <a:ext cx="9144000" cy="6858001"/>
          </a:xfrm>
        </p:spPr>
      </p:pic>
      <p:sp>
        <p:nvSpPr>
          <p:cNvPr id="4" name="TextBox 3"/>
          <p:cNvSpPr txBox="1"/>
          <p:nvPr/>
        </p:nvSpPr>
        <p:spPr>
          <a:xfrm>
            <a:off x="7683260" y="244715"/>
            <a:ext cx="2536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DRY ZONE</a:t>
            </a:r>
          </a:p>
        </p:txBody>
      </p:sp>
    </p:spTree>
    <p:extLst>
      <p:ext uri="{BB962C8B-B14F-4D97-AF65-F5344CB8AC3E}">
        <p14:creationId xmlns:p14="http://schemas.microsoft.com/office/powerpoint/2010/main" val="69547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738" y="0"/>
            <a:ext cx="914008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23041" y="5611042"/>
            <a:ext cx="2536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smtClean="0">
                <a:solidFill>
                  <a:schemeClr val="bg1"/>
                </a:solidFill>
              </a:rPr>
              <a:t>SHAN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57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87C5-32C5-4472-A8B9-232FCFA605D2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7"/>
          <a:stretch/>
        </p:blipFill>
        <p:spPr>
          <a:xfrm>
            <a:off x="1315600" y="0"/>
            <a:ext cx="9380752" cy="683673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315600" y="0"/>
            <a:ext cx="9380752" cy="8589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/>
              <a:t>1. Agrarian structure &amp; livelihoods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5417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099" y="230103"/>
            <a:ext cx="8425501" cy="1325563"/>
          </a:xfrm>
        </p:spPr>
        <p:txBody>
          <a:bodyPr/>
          <a:lstStyle/>
          <a:p>
            <a:r>
              <a:rPr lang="en-US" dirty="0" smtClean="0"/>
              <a:t>Regional variations in landholdings and tenure security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F1847-FDDA-43ED-9B00-96FD021058C6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043973"/>
              </p:ext>
            </p:extLst>
          </p:nvPr>
        </p:nvGraphicFramePr>
        <p:xfrm>
          <a:off x="190205" y="1812496"/>
          <a:ext cx="11811590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9279">
                  <a:extLst>
                    <a:ext uri="{9D8B030D-6E8A-4147-A177-3AD203B41FA5}">
                      <a16:colId xmlns:a16="http://schemas.microsoft.com/office/drawing/2014/main" val="1467697562"/>
                    </a:ext>
                  </a:extLst>
                </a:gridCol>
                <a:gridCol w="2427437">
                  <a:extLst>
                    <a:ext uri="{9D8B030D-6E8A-4147-A177-3AD203B41FA5}">
                      <a16:colId xmlns:a16="http://schemas.microsoft.com/office/drawing/2014/main" val="3540538589"/>
                    </a:ext>
                  </a:extLst>
                </a:gridCol>
                <a:gridCol w="2427437">
                  <a:extLst>
                    <a:ext uri="{9D8B030D-6E8A-4147-A177-3AD203B41FA5}">
                      <a16:colId xmlns:a16="http://schemas.microsoft.com/office/drawing/2014/main" val="1989784103"/>
                    </a:ext>
                  </a:extLst>
                </a:gridCol>
                <a:gridCol w="2427437">
                  <a:extLst>
                    <a:ext uri="{9D8B030D-6E8A-4147-A177-3AD203B41FA5}">
                      <a16:colId xmlns:a16="http://schemas.microsoft.com/office/drawing/2014/main" val="596563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Delta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Dry Zone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Shan</a:t>
                      </a:r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9406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b="1" dirty="0" smtClean="0"/>
                        <a:t>High levels of landlessness:</a:t>
                      </a:r>
                      <a:endParaRPr lang="en-US" sz="26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60%</a:t>
                      </a:r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40%</a:t>
                      </a:r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15%</a:t>
                      </a:r>
                      <a:endParaRPr lang="en-US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0287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b="1" dirty="0" smtClean="0"/>
                        <a:t>Small-moderate landholdings:</a:t>
                      </a:r>
                      <a:endParaRPr lang="en-US" sz="26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4</a:t>
                      </a:r>
                      <a:r>
                        <a:rPr lang="en-US" sz="2600" baseline="0" dirty="0" smtClean="0"/>
                        <a:t> ha</a:t>
                      </a:r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2.6 ha</a:t>
                      </a:r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1.4 ha</a:t>
                      </a:r>
                      <a:endParaRPr lang="en-US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4156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/>
                        <a:t>Variable tenure security: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25%</a:t>
                      </a:r>
                      <a:r>
                        <a:rPr lang="en-US" sz="2600" baseline="0" dirty="0" smtClean="0"/>
                        <a:t> no document</a:t>
                      </a:r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 smtClean="0"/>
                        <a:t>12% no document</a:t>
                      </a:r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75% no document</a:t>
                      </a:r>
                      <a:endParaRPr lang="en-US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834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b="1" dirty="0" smtClean="0"/>
                        <a:t>High</a:t>
                      </a:r>
                      <a:r>
                        <a:rPr lang="en-US" sz="2600" b="1" baseline="0" dirty="0" smtClean="0"/>
                        <a:t> levels of land confiscation: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43% disposed parcels</a:t>
                      </a:r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15% disposed parcels</a:t>
                      </a:r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30% disposed</a:t>
                      </a:r>
                      <a:r>
                        <a:rPr lang="en-US" sz="2600" baseline="0" dirty="0" smtClean="0"/>
                        <a:t> parcels</a:t>
                      </a:r>
                      <a:endParaRPr lang="en-US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6516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187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2886</TotalTime>
  <Words>1406</Words>
  <Application>Microsoft Office PowerPoint</Application>
  <PresentationFormat>Widescreen</PresentationFormat>
  <Paragraphs>288</Paragraphs>
  <Slides>43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Calibri</vt:lpstr>
      <vt:lpstr>Calibri </vt:lpstr>
      <vt:lpstr>Calibri Light</vt:lpstr>
      <vt:lpstr>DengXian</vt:lpstr>
      <vt:lpstr>Times New Roman</vt:lpstr>
      <vt:lpstr>Office Theme</vt:lpstr>
      <vt:lpstr>1_Office Theme</vt:lpstr>
      <vt:lpstr>2_Office Theme</vt:lpstr>
      <vt:lpstr>Myanmar’s Rural Transformation:  Evidence from the Food Security Policy Project</vt:lpstr>
      <vt:lpstr>Rural Myanmar</vt:lpstr>
      <vt:lpstr>Food Security Policy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Regional variations in landholdings and tenure security</vt:lpstr>
      <vt:lpstr>Variations in landholding reflected in structure of rural economy</vt:lpstr>
      <vt:lpstr>PowerPoint Presentation</vt:lpstr>
      <vt:lpstr>Migration common everywhere but with big regional variations</vt:lpstr>
      <vt:lpstr>Recent phenomenon, accelerating</vt:lpstr>
      <vt:lpstr>Little variation in likelihood of migration by gender or landholdings</vt:lpstr>
      <vt:lpstr>Migration linked to rising rural wages</vt:lpstr>
      <vt:lpstr>3. Agricultural mechanization</vt:lpstr>
      <vt:lpstr>Cumulative Purchases of Selected Machinery (1990-2015), Delta</vt:lpstr>
      <vt:lpstr>Machines displacing draft animals; mechanized harvesting</vt:lpstr>
      <vt:lpstr>Rental services enable access to machines</vt:lpstr>
      <vt:lpstr>Scale-neutral at point of use for all types of machine</vt:lpstr>
      <vt:lpstr>PowerPoint Presentation</vt:lpstr>
      <vt:lpstr>PowerPoint Presentation</vt:lpstr>
      <vt:lpstr>PowerPoint Presentation</vt:lpstr>
      <vt:lpstr>Remittance incomes &amp; rising wages more than compensated for reduced demand for farm labor (Dry Zone) </vt:lpstr>
      <vt:lpstr>4. Agricultural technology change &amp; VC transformation</vt:lpstr>
      <vt:lpstr>PowerPoint Presentation</vt:lpstr>
      <vt:lpstr>Stagnating crop yields in rainfed Dry Zone</vt:lpstr>
      <vt:lpstr>Variable, low gross margins (Dry Zone)</vt:lpstr>
      <vt:lpstr>BUT, agriculture in responsive to new opportunities &amp; technologies under right circumstances</vt:lpstr>
      <vt:lpstr>The market for maize seed is diverse and competitive</vt:lpstr>
      <vt:lpstr>PowerPoint Presentation</vt:lpstr>
      <vt:lpstr>PowerPoint Presentation</vt:lpstr>
      <vt:lpstr>PowerPoint Presentation</vt:lpstr>
      <vt:lpstr>Growth of off-farm value chain segments</vt:lpstr>
      <vt:lpstr>PowerPoint Presentation</vt:lpstr>
      <vt:lpstr>PowerPoint Presentation</vt:lpstr>
      <vt:lpstr>PowerPoint Presentation</vt:lpstr>
      <vt:lpstr>PowerPoint Presentation</vt:lpstr>
      <vt:lpstr>Income spillovers from employment and consumption linkages</vt:lpstr>
      <vt:lpstr>Conclusions</vt:lpstr>
      <vt:lpstr>Implications for policy &amp; programming</vt:lpstr>
      <vt:lpstr>Implications for policy &amp; programming</vt:lpstr>
      <vt:lpstr>PowerPoint Presentation</vt:lpstr>
    </vt:vector>
  </TitlesOfParts>
  <Company>Michigan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Myanmar’s Rural Transformation:  Evidence from the Food Security Policy Project</dc:title>
  <dc:creator>Belton, Benjamin</dc:creator>
  <cp:lastModifiedBy>Belton, Benjamin</cp:lastModifiedBy>
  <cp:revision>150</cp:revision>
  <dcterms:created xsi:type="dcterms:W3CDTF">2019-05-18T09:07:04Z</dcterms:created>
  <dcterms:modified xsi:type="dcterms:W3CDTF">2019-05-23T17:46:35Z</dcterms:modified>
</cp:coreProperties>
</file>